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 id="2147483678" r:id="rId4"/>
    <p:sldMasterId id="2147483687" r:id="rId5"/>
    <p:sldMasterId id="2147483696" r:id="rId6"/>
    <p:sldMasterId id="2147483705" r:id="rId7"/>
    <p:sldMasterId id="2147483714" r:id="rId8"/>
    <p:sldMasterId id="2147483813" r:id="rId9"/>
    <p:sldMasterId id="2147483822" r:id="rId10"/>
    <p:sldMasterId id="2147483831" r:id="rId11"/>
    <p:sldMasterId id="2147483840" r:id="rId12"/>
  </p:sldMasterIdLst>
  <p:notesMasterIdLst>
    <p:notesMasterId r:id="rId169"/>
  </p:notesMasterIdLst>
  <p:sldIdLst>
    <p:sldId id="256" r:id="rId13"/>
    <p:sldId id="415" r:id="rId14"/>
    <p:sldId id="350" r:id="rId15"/>
    <p:sldId id="321" r:id="rId16"/>
    <p:sldId id="322" r:id="rId17"/>
    <p:sldId id="328" r:id="rId18"/>
    <p:sldId id="329" r:id="rId19"/>
    <p:sldId id="331" r:id="rId20"/>
    <p:sldId id="332" r:id="rId21"/>
    <p:sldId id="323" r:id="rId22"/>
    <p:sldId id="324" r:id="rId23"/>
    <p:sldId id="325" r:id="rId24"/>
    <p:sldId id="326" r:id="rId25"/>
    <p:sldId id="327" r:id="rId26"/>
    <p:sldId id="333"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17" r:id="rId41"/>
    <p:sldId id="318" r:id="rId42"/>
    <p:sldId id="266" r:id="rId43"/>
    <p:sldId id="310" r:id="rId44"/>
    <p:sldId id="311" r:id="rId45"/>
    <p:sldId id="297" r:id="rId46"/>
    <p:sldId id="316" r:id="rId47"/>
    <p:sldId id="312" r:id="rId48"/>
    <p:sldId id="308" r:id="rId49"/>
    <p:sldId id="299" r:id="rId50"/>
    <p:sldId id="300" r:id="rId51"/>
    <p:sldId id="309" r:id="rId52"/>
    <p:sldId id="302" r:id="rId53"/>
    <p:sldId id="301" r:id="rId54"/>
    <p:sldId id="313" r:id="rId55"/>
    <p:sldId id="314" r:id="rId56"/>
    <p:sldId id="315" r:id="rId57"/>
    <p:sldId id="304" r:id="rId58"/>
    <p:sldId id="305" r:id="rId59"/>
    <p:sldId id="303" r:id="rId60"/>
    <p:sldId id="307" r:id="rId61"/>
    <p:sldId id="261" r:id="rId62"/>
    <p:sldId id="414" r:id="rId63"/>
    <p:sldId id="375" r:id="rId64"/>
    <p:sldId id="270" r:id="rId65"/>
    <p:sldId id="379" r:id="rId66"/>
    <p:sldId id="365" r:id="rId67"/>
    <p:sldId id="367" r:id="rId68"/>
    <p:sldId id="376" r:id="rId69"/>
    <p:sldId id="369" r:id="rId70"/>
    <p:sldId id="366" r:id="rId71"/>
    <p:sldId id="259" r:id="rId72"/>
    <p:sldId id="336" r:id="rId73"/>
    <p:sldId id="260" r:id="rId74"/>
    <p:sldId id="370" r:id="rId75"/>
    <p:sldId id="268" r:id="rId76"/>
    <p:sldId id="371" r:id="rId77"/>
    <p:sldId id="372" r:id="rId78"/>
    <p:sldId id="368" r:id="rId79"/>
    <p:sldId id="416" r:id="rId80"/>
    <p:sldId id="417" r:id="rId81"/>
    <p:sldId id="419" r:id="rId82"/>
    <p:sldId id="420" r:id="rId83"/>
    <p:sldId id="430" r:id="rId84"/>
    <p:sldId id="421" r:id="rId85"/>
    <p:sldId id="422" r:id="rId86"/>
    <p:sldId id="423" r:id="rId87"/>
    <p:sldId id="424" r:id="rId88"/>
    <p:sldId id="432" r:id="rId89"/>
    <p:sldId id="433" r:id="rId90"/>
    <p:sldId id="434" r:id="rId91"/>
    <p:sldId id="435" r:id="rId92"/>
    <p:sldId id="436" r:id="rId93"/>
    <p:sldId id="438" r:id="rId94"/>
    <p:sldId id="437" r:id="rId95"/>
    <p:sldId id="439" r:id="rId96"/>
    <p:sldId id="440" r:id="rId97"/>
    <p:sldId id="441" r:id="rId98"/>
    <p:sldId id="442" r:id="rId99"/>
    <p:sldId id="425" r:id="rId100"/>
    <p:sldId id="426" r:id="rId101"/>
    <p:sldId id="444" r:id="rId102"/>
    <p:sldId id="443" r:id="rId103"/>
    <p:sldId id="348" r:id="rId104"/>
    <p:sldId id="427" r:id="rId105"/>
    <p:sldId id="445" r:id="rId106"/>
    <p:sldId id="428" r:id="rId107"/>
    <p:sldId id="447" r:id="rId108"/>
    <p:sldId id="448" r:id="rId109"/>
    <p:sldId id="449" r:id="rId110"/>
    <p:sldId id="450" r:id="rId111"/>
    <p:sldId id="451" r:id="rId112"/>
    <p:sldId id="452" r:id="rId113"/>
    <p:sldId id="453" r:id="rId114"/>
    <p:sldId id="454" r:id="rId115"/>
    <p:sldId id="455" r:id="rId116"/>
    <p:sldId id="456" r:id="rId117"/>
    <p:sldId id="457" r:id="rId118"/>
    <p:sldId id="458" r:id="rId119"/>
    <p:sldId id="459" r:id="rId120"/>
    <p:sldId id="460" r:id="rId121"/>
    <p:sldId id="461" r:id="rId122"/>
    <p:sldId id="462" r:id="rId123"/>
    <p:sldId id="463" r:id="rId124"/>
    <p:sldId id="464" r:id="rId125"/>
    <p:sldId id="465" r:id="rId126"/>
    <p:sldId id="466" r:id="rId127"/>
    <p:sldId id="467" r:id="rId128"/>
    <p:sldId id="468" r:id="rId129"/>
    <p:sldId id="469" r:id="rId130"/>
    <p:sldId id="470" r:id="rId131"/>
    <p:sldId id="471" r:id="rId132"/>
    <p:sldId id="472" r:id="rId133"/>
    <p:sldId id="473" r:id="rId134"/>
    <p:sldId id="474" r:id="rId135"/>
    <p:sldId id="475" r:id="rId136"/>
    <p:sldId id="476" r:id="rId137"/>
    <p:sldId id="477" r:id="rId138"/>
    <p:sldId id="478" r:id="rId139"/>
    <p:sldId id="380" r:id="rId140"/>
    <p:sldId id="382" r:id="rId141"/>
    <p:sldId id="383" r:id="rId142"/>
    <p:sldId id="384" r:id="rId143"/>
    <p:sldId id="386" r:id="rId144"/>
    <p:sldId id="387" r:id="rId145"/>
    <p:sldId id="401" r:id="rId146"/>
    <p:sldId id="402" r:id="rId147"/>
    <p:sldId id="403" r:id="rId148"/>
    <p:sldId id="404" r:id="rId149"/>
    <p:sldId id="407" r:id="rId150"/>
    <p:sldId id="408" r:id="rId151"/>
    <p:sldId id="405" r:id="rId152"/>
    <p:sldId id="406" r:id="rId153"/>
    <p:sldId id="390" r:id="rId154"/>
    <p:sldId id="391" r:id="rId155"/>
    <p:sldId id="395" r:id="rId156"/>
    <p:sldId id="396" r:id="rId157"/>
    <p:sldId id="397" r:id="rId158"/>
    <p:sldId id="398" r:id="rId159"/>
    <p:sldId id="399" r:id="rId160"/>
    <p:sldId id="385" r:id="rId161"/>
    <p:sldId id="400" r:id="rId162"/>
    <p:sldId id="409" r:id="rId163"/>
    <p:sldId id="412" r:id="rId164"/>
    <p:sldId id="410" r:id="rId165"/>
    <p:sldId id="411" r:id="rId166"/>
    <p:sldId id="446" r:id="rId167"/>
    <p:sldId id="349" r:id="rId16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4050" autoAdjust="0"/>
  </p:normalViewPr>
  <p:slideViewPr>
    <p:cSldViewPr snapToGrid="0">
      <p:cViewPr varScale="1">
        <p:scale>
          <a:sx n="65" d="100"/>
          <a:sy n="65" d="100"/>
        </p:scale>
        <p:origin x="804" y="78"/>
      </p:cViewPr>
      <p:guideLst/>
    </p:cSldViewPr>
  </p:slideViewPr>
  <p:outlineViewPr>
    <p:cViewPr>
      <p:scale>
        <a:sx n="33" d="100"/>
        <a:sy n="33" d="100"/>
      </p:scale>
      <p:origin x="0" y="-10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slide" Target="slides/slide126.xml"/><Relationship Id="rId159" Type="http://schemas.openxmlformats.org/officeDocument/2006/relationships/slide" Target="slides/slide147.xml"/><Relationship Id="rId170" Type="http://schemas.openxmlformats.org/officeDocument/2006/relationships/presProps" Target="presProps.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53" Type="http://schemas.openxmlformats.org/officeDocument/2006/relationships/slide" Target="slides/slide41.xml"/><Relationship Id="rId74" Type="http://schemas.openxmlformats.org/officeDocument/2006/relationships/slide" Target="slides/slide62.xml"/><Relationship Id="rId128" Type="http://schemas.openxmlformats.org/officeDocument/2006/relationships/slide" Target="slides/slide116.xml"/><Relationship Id="rId149" Type="http://schemas.openxmlformats.org/officeDocument/2006/relationships/slide" Target="slides/slide137.xml"/><Relationship Id="rId5" Type="http://schemas.openxmlformats.org/officeDocument/2006/relationships/slideMaster" Target="slideMasters/slideMaster5.xml"/><Relationship Id="rId95" Type="http://schemas.openxmlformats.org/officeDocument/2006/relationships/slide" Target="slides/slide83.xml"/><Relationship Id="rId160" Type="http://schemas.openxmlformats.org/officeDocument/2006/relationships/slide" Target="slides/slide148.xml"/><Relationship Id="rId22" Type="http://schemas.openxmlformats.org/officeDocument/2006/relationships/slide" Target="slides/slide10.xml"/><Relationship Id="rId43" Type="http://schemas.openxmlformats.org/officeDocument/2006/relationships/slide" Target="slides/slide31.xml"/><Relationship Id="rId64" Type="http://schemas.openxmlformats.org/officeDocument/2006/relationships/slide" Target="slides/slide52.xml"/><Relationship Id="rId118" Type="http://schemas.openxmlformats.org/officeDocument/2006/relationships/slide" Target="slides/slide106.xml"/><Relationship Id="rId139" Type="http://schemas.openxmlformats.org/officeDocument/2006/relationships/slide" Target="slides/slide127.xml"/><Relationship Id="rId85" Type="http://schemas.openxmlformats.org/officeDocument/2006/relationships/slide" Target="slides/slide73.xml"/><Relationship Id="rId150" Type="http://schemas.openxmlformats.org/officeDocument/2006/relationships/slide" Target="slides/slide138.xml"/><Relationship Id="rId171" Type="http://schemas.openxmlformats.org/officeDocument/2006/relationships/viewProps" Target="viewProps.xml"/><Relationship Id="rId12" Type="http://schemas.openxmlformats.org/officeDocument/2006/relationships/slideMaster" Target="slideMasters/slideMaster12.xml"/><Relationship Id="rId33" Type="http://schemas.openxmlformats.org/officeDocument/2006/relationships/slide" Target="slides/slide21.xml"/><Relationship Id="rId108" Type="http://schemas.openxmlformats.org/officeDocument/2006/relationships/slide" Target="slides/slide96.xml"/><Relationship Id="rId129" Type="http://schemas.openxmlformats.org/officeDocument/2006/relationships/slide" Target="slides/slide117.xml"/><Relationship Id="rId54" Type="http://schemas.openxmlformats.org/officeDocument/2006/relationships/slide" Target="slides/slide42.xml"/><Relationship Id="rId75" Type="http://schemas.openxmlformats.org/officeDocument/2006/relationships/slide" Target="slides/slide63.xml"/><Relationship Id="rId96" Type="http://schemas.openxmlformats.org/officeDocument/2006/relationships/slide" Target="slides/slide84.xml"/><Relationship Id="rId140" Type="http://schemas.openxmlformats.org/officeDocument/2006/relationships/slide" Target="slides/slide128.xml"/><Relationship Id="rId161" Type="http://schemas.openxmlformats.org/officeDocument/2006/relationships/slide" Target="slides/slide14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130" Type="http://schemas.openxmlformats.org/officeDocument/2006/relationships/slide" Target="slides/slide118.xml"/><Relationship Id="rId135" Type="http://schemas.openxmlformats.org/officeDocument/2006/relationships/slide" Target="slides/slide123.xml"/><Relationship Id="rId151" Type="http://schemas.openxmlformats.org/officeDocument/2006/relationships/slide" Target="slides/slide139.xml"/><Relationship Id="rId156" Type="http://schemas.openxmlformats.org/officeDocument/2006/relationships/slide" Target="slides/slide144.xml"/><Relationship Id="rId172" Type="http://schemas.openxmlformats.org/officeDocument/2006/relationships/theme" Target="theme/theme1.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167" Type="http://schemas.openxmlformats.org/officeDocument/2006/relationships/slide" Target="slides/slide155.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162" Type="http://schemas.openxmlformats.org/officeDocument/2006/relationships/slide" Target="slides/slide15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slide" Target="slides/slide145.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73"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168" Type="http://schemas.openxmlformats.org/officeDocument/2006/relationships/slide" Target="slides/slide156.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163" Type="http://schemas.openxmlformats.org/officeDocument/2006/relationships/slide" Target="slides/slide151.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slide" Target="slides/slide146.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slide" Target="slides/slide141.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43" Type="http://schemas.openxmlformats.org/officeDocument/2006/relationships/slide" Target="slides/slide131.xml"/><Relationship Id="rId148" Type="http://schemas.openxmlformats.org/officeDocument/2006/relationships/slide" Target="slides/slide136.xml"/><Relationship Id="rId164" Type="http://schemas.openxmlformats.org/officeDocument/2006/relationships/slide" Target="slides/slide152.xml"/><Relationship Id="rId16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4.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54" Type="http://schemas.openxmlformats.org/officeDocument/2006/relationships/slide" Target="slides/slide142.xml"/><Relationship Id="rId16" Type="http://schemas.openxmlformats.org/officeDocument/2006/relationships/slide" Target="slides/slide4.xml"/><Relationship Id="rId37" Type="http://schemas.openxmlformats.org/officeDocument/2006/relationships/slide" Target="slides/slide25.xml"/><Relationship Id="rId58" Type="http://schemas.openxmlformats.org/officeDocument/2006/relationships/slide" Target="slides/slide46.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44" Type="http://schemas.openxmlformats.org/officeDocument/2006/relationships/slide" Target="slides/slide132.xml"/><Relationship Id="rId90" Type="http://schemas.openxmlformats.org/officeDocument/2006/relationships/slide" Target="slides/slide78.xml"/><Relationship Id="rId165" Type="http://schemas.openxmlformats.org/officeDocument/2006/relationships/slide" Target="slides/slide153.xml"/><Relationship Id="rId27" Type="http://schemas.openxmlformats.org/officeDocument/2006/relationships/slide" Target="slides/slide15.xml"/><Relationship Id="rId48" Type="http://schemas.openxmlformats.org/officeDocument/2006/relationships/slide" Target="slides/slide36.xml"/><Relationship Id="rId69" Type="http://schemas.openxmlformats.org/officeDocument/2006/relationships/slide" Target="slides/slide57.xml"/><Relationship Id="rId113" Type="http://schemas.openxmlformats.org/officeDocument/2006/relationships/slide" Target="slides/slide101.xml"/><Relationship Id="rId134" Type="http://schemas.openxmlformats.org/officeDocument/2006/relationships/slide" Target="slides/slide122.xml"/><Relationship Id="rId80" Type="http://schemas.openxmlformats.org/officeDocument/2006/relationships/slide" Target="slides/slide68.xml"/><Relationship Id="rId155" Type="http://schemas.openxmlformats.org/officeDocument/2006/relationships/slide" Target="slides/slide143.xml"/><Relationship Id="rId17" Type="http://schemas.openxmlformats.org/officeDocument/2006/relationships/slide" Target="slides/slide5.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24" Type="http://schemas.openxmlformats.org/officeDocument/2006/relationships/slide" Target="slides/slide112.xml"/><Relationship Id="rId70" Type="http://schemas.openxmlformats.org/officeDocument/2006/relationships/slide" Target="slides/slide58.xml"/><Relationship Id="rId91" Type="http://schemas.openxmlformats.org/officeDocument/2006/relationships/slide" Target="slides/slide79.xml"/><Relationship Id="rId145" Type="http://schemas.openxmlformats.org/officeDocument/2006/relationships/slide" Target="slides/slide133.xml"/><Relationship Id="rId166"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F4A62-8A5E-4384-9A61-61227FBDDC43}" type="datetimeFigureOut">
              <a:rPr lang="fr-FR" smtClean="0"/>
              <a:t>18/11/2020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136E5-17EF-4C5E-9F50-98ADE6B9FD63}" type="slidenum">
              <a:rPr lang="fr-FR" smtClean="0"/>
              <a:t>‹N°›</a:t>
            </a:fld>
            <a:endParaRPr lang="fr-FR"/>
          </a:p>
        </p:txBody>
      </p:sp>
    </p:spTree>
    <p:extLst>
      <p:ext uri="{BB962C8B-B14F-4D97-AF65-F5344CB8AC3E}">
        <p14:creationId xmlns:p14="http://schemas.microsoft.com/office/powerpoint/2010/main" val="163340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5</a:t>
            </a:fld>
            <a:endParaRPr lang="fr-FR"/>
          </a:p>
        </p:txBody>
      </p:sp>
    </p:spTree>
    <p:extLst>
      <p:ext uri="{BB962C8B-B14F-4D97-AF65-F5344CB8AC3E}">
        <p14:creationId xmlns:p14="http://schemas.microsoft.com/office/powerpoint/2010/main" val="317997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xfrm>
            <a:off x="141288" y="768350"/>
            <a:ext cx="68214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317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F9EEC5-87AD-494C-8F62-E9A567270A8E}" type="slidenum">
              <a:rPr kumimoji="0" lang="fr-CA" altLang="fr-FR" sz="14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fr-CA" altLang="fr-FR" sz="14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22490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xfrm>
            <a:off x="141288" y="768350"/>
            <a:ext cx="68214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latin typeface="Arial" panose="020B0604020202020204" pitchFamily="34" charset="0"/>
            </a:endParaRPr>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Calibri" panose="020F0502020204030204" pitchFamily="34" charset="0"/>
              </a:defRPr>
            </a:lvl1pPr>
            <a:lvl2pPr marL="742950" indent="-285750" defTabSz="957263">
              <a:spcBef>
                <a:spcPct val="30000"/>
              </a:spcBef>
              <a:defRPr sz="1200">
                <a:solidFill>
                  <a:schemeClr val="tx1"/>
                </a:solidFill>
                <a:latin typeface="Calibri" panose="020F0502020204030204" pitchFamily="34" charset="0"/>
              </a:defRPr>
            </a:lvl2pPr>
            <a:lvl3pPr marL="1143000" indent="-228600" defTabSz="957263">
              <a:spcBef>
                <a:spcPct val="30000"/>
              </a:spcBef>
              <a:defRPr sz="1200">
                <a:solidFill>
                  <a:schemeClr val="tx1"/>
                </a:solidFill>
                <a:latin typeface="Calibri" panose="020F0502020204030204" pitchFamily="34" charset="0"/>
              </a:defRPr>
            </a:lvl3pPr>
            <a:lvl4pPr marL="1600200" indent="-228600" defTabSz="957263">
              <a:spcBef>
                <a:spcPct val="30000"/>
              </a:spcBef>
              <a:defRPr sz="1200">
                <a:solidFill>
                  <a:schemeClr val="tx1"/>
                </a:solidFill>
                <a:latin typeface="Calibri" panose="020F0502020204030204" pitchFamily="34" charset="0"/>
              </a:defRPr>
            </a:lvl4pPr>
            <a:lvl5pPr marL="2057400" indent="-228600" defTabSz="957263">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FE6E2A46-F008-4572-83C2-B078539D961F}" type="slidenum">
              <a:rPr kumimoji="0" lang="fr-CA" altLang="fr-FR"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263" rtl="0" eaLnBrk="1" fontAlgn="base" latinLnBrk="0" hangingPunct="1">
                <a:lnSpc>
                  <a:spcPct val="100000"/>
                </a:lnSpc>
                <a:spcBef>
                  <a:spcPct val="0"/>
                </a:spcBef>
                <a:spcAft>
                  <a:spcPct val="0"/>
                </a:spcAft>
                <a:buClrTx/>
                <a:buSzTx/>
                <a:buFontTx/>
                <a:buNone/>
                <a:tabLst/>
                <a:defRPr/>
              </a:pPr>
              <a:t>64</a:t>
            </a:fld>
            <a:endParaRPr kumimoji="0" lang="fr-CA" altLang="fr-FR"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7438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a:t>
            </a:r>
            <a:r>
              <a:rPr lang="fr-FR" dirty="0" err="1" smtClean="0"/>
              <a:t>I3</a:t>
            </a:r>
            <a:r>
              <a:rPr lang="fr-FR" dirty="0" smtClean="0"/>
              <a:t> B le 4/11/2020</a:t>
            </a:r>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74</a:t>
            </a:fld>
            <a:endParaRPr lang="fr-FR"/>
          </a:p>
        </p:txBody>
      </p:sp>
    </p:spTree>
    <p:extLst>
      <p:ext uri="{BB962C8B-B14F-4D97-AF65-F5344CB8AC3E}">
        <p14:creationId xmlns:p14="http://schemas.microsoft.com/office/powerpoint/2010/main" val="2366570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bwMode="auto">
          <a:xfrm>
            <a:off x="-166688" y="400050"/>
            <a:ext cx="7475538" cy="4205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Rectangle 3"/>
          <p:cNvSpPr>
            <a:spLocks noGrp="1" noChangeArrowheads="1"/>
          </p:cNvSpPr>
          <p:nvPr>
            <p:ph type="body" idx="1"/>
          </p:nvPr>
        </p:nvSpPr>
        <p:spPr bwMode="auto">
          <a:xfrm>
            <a:off x="709613" y="4862513"/>
            <a:ext cx="5680075"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980145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xfrm>
            <a:off x="-166688" y="400050"/>
            <a:ext cx="7475538" cy="4205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noChangeArrowheads="1"/>
          </p:cNvSpPr>
          <p:nvPr>
            <p:ph type="body" idx="1"/>
          </p:nvPr>
        </p:nvSpPr>
        <p:spPr bwMode="auto">
          <a:xfrm>
            <a:off x="709613" y="4862513"/>
            <a:ext cx="5680075"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2370863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bwMode="auto">
          <a:xfrm>
            <a:off x="-185738" y="400050"/>
            <a:ext cx="7475538" cy="4205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Rectangle 3"/>
          <p:cNvSpPr>
            <a:spLocks noGrp="1" noChangeArrowheads="1"/>
          </p:cNvSpPr>
          <p:nvPr>
            <p:ph type="body" idx="1"/>
          </p:nvPr>
        </p:nvSpPr>
        <p:spPr bwMode="auto">
          <a:xfrm>
            <a:off x="709613" y="4862513"/>
            <a:ext cx="5680075"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3454644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defRPr>
                <a:solidFill>
                  <a:schemeClr val="tx1"/>
                </a:solidFill>
                <a:latin typeface="Verdana" panose="020B0604030504040204" pitchFamily="34" charset="0"/>
                <a:cs typeface="Arial" panose="020B0604020202020204" pitchFamily="34" charset="0"/>
              </a:defRPr>
            </a:lvl1pPr>
            <a:lvl2pPr marL="742950" indent="-285750" defTabSz="979488">
              <a:defRPr>
                <a:solidFill>
                  <a:schemeClr val="tx1"/>
                </a:solidFill>
                <a:latin typeface="Verdana" panose="020B0604030504040204" pitchFamily="34" charset="0"/>
                <a:cs typeface="Arial" panose="020B0604020202020204" pitchFamily="34" charset="0"/>
              </a:defRPr>
            </a:lvl2pPr>
            <a:lvl3pPr marL="1143000" indent="-228600" defTabSz="979488">
              <a:defRPr>
                <a:solidFill>
                  <a:schemeClr val="tx1"/>
                </a:solidFill>
                <a:latin typeface="Verdana" panose="020B0604030504040204" pitchFamily="34" charset="0"/>
                <a:cs typeface="Arial" panose="020B0604020202020204" pitchFamily="34" charset="0"/>
              </a:defRPr>
            </a:lvl3pPr>
            <a:lvl4pPr marL="1600200" indent="-228600" defTabSz="979488">
              <a:defRPr>
                <a:solidFill>
                  <a:schemeClr val="tx1"/>
                </a:solidFill>
                <a:latin typeface="Verdana" panose="020B0604030504040204" pitchFamily="34" charset="0"/>
                <a:cs typeface="Arial" panose="020B0604020202020204" pitchFamily="34" charset="0"/>
              </a:defRPr>
            </a:lvl4pPr>
            <a:lvl5pPr marL="2057400" indent="-228600" defTabSz="979488">
              <a:defRPr>
                <a:solidFill>
                  <a:schemeClr val="tx1"/>
                </a:solidFill>
                <a:latin typeface="Verdana" panose="020B0604030504040204" pitchFamily="34" charset="0"/>
                <a:cs typeface="Arial" panose="020B0604020202020204" pitchFamily="34" charset="0"/>
              </a:defRPr>
            </a:lvl5pPr>
            <a:lvl6pPr marL="25146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19DAF84-F538-4AB5-AA67-609F1F75AEB0}" type="slidenum">
              <a:rPr kumimoji="1" lang="fr-CA" altLang="fr-FR" smtClean="0">
                <a:latin typeface="Arial" panose="020B0604020202020204" pitchFamily="34" charset="0"/>
              </a:rPr>
              <a:pPr/>
              <a:t>80</a:t>
            </a:fld>
            <a:endParaRPr kumimoji="1" lang="fr-CA" altLang="fr-FR" smtClean="0">
              <a:latin typeface="Arial" panose="020B0604020202020204" pitchFamily="34" charset="0"/>
            </a:endParaRPr>
          </a:p>
        </p:txBody>
      </p:sp>
      <p:sp>
        <p:nvSpPr>
          <p:cNvPr id="249859" name="Rectangle 2"/>
          <p:cNvSpPr>
            <a:spLocks noGrp="1" noRot="1" noChangeAspect="1" noChangeArrowheads="1" noTextEdit="1"/>
          </p:cNvSpPr>
          <p:nvPr>
            <p:ph type="sldImg"/>
          </p:nvPr>
        </p:nvSpPr>
        <p:spPr bwMode="auto">
          <a:xfrm>
            <a:off x="139700" y="768350"/>
            <a:ext cx="6821488"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Tree>
    <p:extLst>
      <p:ext uri="{BB962C8B-B14F-4D97-AF65-F5344CB8AC3E}">
        <p14:creationId xmlns:p14="http://schemas.microsoft.com/office/powerpoint/2010/main" val="279834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64" tIns="48532" rIns="97064" bIns="48532" anchor="b"/>
          <a:lstStyle>
            <a:lvl1pPr defTabSz="969963">
              <a:defRPr>
                <a:solidFill>
                  <a:schemeClr val="tx1"/>
                </a:solidFill>
                <a:latin typeface="Verdana" panose="020B0604030504040204" pitchFamily="34" charset="0"/>
                <a:cs typeface="Arial" panose="020B0604020202020204" pitchFamily="34" charset="0"/>
              </a:defRPr>
            </a:lvl1pPr>
            <a:lvl2pPr marL="742950" indent="-285750" defTabSz="969963">
              <a:defRPr>
                <a:solidFill>
                  <a:schemeClr val="tx1"/>
                </a:solidFill>
                <a:latin typeface="Verdana" panose="020B0604030504040204" pitchFamily="34" charset="0"/>
                <a:cs typeface="Arial" panose="020B0604020202020204" pitchFamily="34" charset="0"/>
              </a:defRPr>
            </a:lvl2pPr>
            <a:lvl3pPr marL="1143000" indent="-228600" defTabSz="969963">
              <a:defRPr>
                <a:solidFill>
                  <a:schemeClr val="tx1"/>
                </a:solidFill>
                <a:latin typeface="Verdana" panose="020B0604030504040204" pitchFamily="34" charset="0"/>
                <a:cs typeface="Arial" panose="020B0604020202020204" pitchFamily="34" charset="0"/>
              </a:defRPr>
            </a:lvl3pPr>
            <a:lvl4pPr marL="1600200" indent="-228600" defTabSz="969963">
              <a:defRPr>
                <a:solidFill>
                  <a:schemeClr val="tx1"/>
                </a:solidFill>
                <a:latin typeface="Verdana" panose="020B0604030504040204" pitchFamily="34" charset="0"/>
                <a:cs typeface="Arial" panose="020B0604020202020204" pitchFamily="34" charset="0"/>
              </a:defRPr>
            </a:lvl4pPr>
            <a:lvl5pPr marL="2057400" indent="-228600" defTabSz="969963">
              <a:defRPr>
                <a:solidFill>
                  <a:schemeClr val="tx1"/>
                </a:solidFill>
                <a:latin typeface="Verdana" panose="020B060403050404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8641EFB-B920-44B4-9533-014A7DEF3916}" type="slidenum">
              <a:rPr lang="fr-FR" altLang="fr-FR" sz="1300">
                <a:latin typeface="Arial" panose="020B0604020202020204" pitchFamily="34" charset="0"/>
              </a:rPr>
              <a:pPr eaLnBrk="1" hangingPunct="1"/>
              <a:t>81</a:t>
            </a:fld>
            <a:endParaRPr lang="fr-FR" altLang="fr-FR" sz="1300">
              <a:latin typeface="Arial" panose="020B0604020202020204" pitchFamily="34" charset="0"/>
            </a:endParaRPr>
          </a:p>
        </p:txBody>
      </p:sp>
      <p:sp>
        <p:nvSpPr>
          <p:cNvPr id="258051" name="Rectangle 2"/>
          <p:cNvSpPr>
            <a:spLocks noGrp="1" noRot="1" noChangeAspect="1" noChangeArrowheads="1" noTextEdit="1"/>
          </p:cNvSpPr>
          <p:nvPr>
            <p:ph type="sldImg"/>
          </p:nvPr>
        </p:nvSpPr>
        <p:spPr bwMode="auto">
          <a:xfrm>
            <a:off x="-484188" y="487363"/>
            <a:ext cx="8083551" cy="4548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1" name="Rectangle 5">
            <a:extLst>
              <a:ext uri="{FF2B5EF4-FFF2-40B4-BE49-F238E27FC236}">
                <a16:creationId xmlns:a16="http://schemas.microsoft.com/office/drawing/2014/main" id="{097498FC-BDCF-4412-9DEA-18F382D510B7}"/>
              </a:ext>
            </a:extLst>
          </p:cNvPr>
          <p:cNvSpPr>
            <a:spLocks noChangeArrowheads="1"/>
          </p:cNvSpPr>
          <p:nvPr/>
        </p:nvSpPr>
        <p:spPr bwMode="auto">
          <a:xfrm>
            <a:off x="795338" y="482600"/>
            <a:ext cx="5521325" cy="4548188"/>
          </a:xfrm>
          <a:prstGeom prst="rect">
            <a:avLst/>
          </a:prstGeom>
          <a:noFill/>
          <a:ln w="9525">
            <a:solidFill>
              <a:schemeClr val="tx1"/>
            </a:solidFill>
            <a:miter lim="800000"/>
            <a:headEnd/>
            <a:tailEnd/>
          </a:ln>
          <a:effectLst/>
        </p:spPr>
        <p:txBody>
          <a:bodyPr lIns="2848769" tIns="111125" anchor="ctr">
            <a:spAutoFit/>
          </a:bodyPr>
          <a:lstStyle/>
          <a:p>
            <a:pPr eaLnBrk="1" hangingPunct="1">
              <a:spcBef>
                <a:spcPct val="20000"/>
              </a:spcBef>
              <a:buClr>
                <a:schemeClr val="hlink"/>
              </a:buClr>
              <a:buFont typeface="Wingdings" pitchFamily="2" charset="2"/>
              <a:buChar char="l"/>
              <a:defRPr/>
            </a:pPr>
            <a:endParaRPr lang="fr-CA">
              <a:solidFill>
                <a:srgbClr val="00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278775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defRPr>
                <a:solidFill>
                  <a:schemeClr val="tx1"/>
                </a:solidFill>
                <a:latin typeface="Verdana" panose="020B0604030504040204" pitchFamily="34" charset="0"/>
                <a:cs typeface="Arial" panose="020B0604020202020204" pitchFamily="34" charset="0"/>
              </a:defRPr>
            </a:lvl1pPr>
            <a:lvl2pPr marL="742950" indent="-285750" defTabSz="979488">
              <a:defRPr>
                <a:solidFill>
                  <a:schemeClr val="tx1"/>
                </a:solidFill>
                <a:latin typeface="Verdana" panose="020B0604030504040204" pitchFamily="34" charset="0"/>
                <a:cs typeface="Arial" panose="020B0604020202020204" pitchFamily="34" charset="0"/>
              </a:defRPr>
            </a:lvl2pPr>
            <a:lvl3pPr marL="1143000" indent="-228600" defTabSz="979488">
              <a:defRPr>
                <a:solidFill>
                  <a:schemeClr val="tx1"/>
                </a:solidFill>
                <a:latin typeface="Verdana" panose="020B0604030504040204" pitchFamily="34" charset="0"/>
                <a:cs typeface="Arial" panose="020B0604020202020204" pitchFamily="34" charset="0"/>
              </a:defRPr>
            </a:lvl3pPr>
            <a:lvl4pPr marL="1600200" indent="-228600" defTabSz="979488">
              <a:defRPr>
                <a:solidFill>
                  <a:schemeClr val="tx1"/>
                </a:solidFill>
                <a:latin typeface="Verdana" panose="020B0604030504040204" pitchFamily="34" charset="0"/>
                <a:cs typeface="Arial" panose="020B0604020202020204" pitchFamily="34" charset="0"/>
              </a:defRPr>
            </a:lvl4pPr>
            <a:lvl5pPr marL="2057400" indent="-228600" defTabSz="979488">
              <a:defRPr>
                <a:solidFill>
                  <a:schemeClr val="tx1"/>
                </a:solidFill>
                <a:latin typeface="Verdana" panose="020B0604030504040204" pitchFamily="34" charset="0"/>
                <a:cs typeface="Arial" panose="020B0604020202020204" pitchFamily="34" charset="0"/>
              </a:defRPr>
            </a:lvl5pPr>
            <a:lvl6pPr marL="25146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84E040B-601F-43A6-B82D-13CE08B7A95F}" type="slidenum">
              <a:rPr kumimoji="1" lang="fr-CA" altLang="fr-FR" smtClean="0">
                <a:latin typeface="Arial" panose="020B0604020202020204" pitchFamily="34" charset="0"/>
              </a:rPr>
              <a:pPr/>
              <a:t>82</a:t>
            </a:fld>
            <a:endParaRPr kumimoji="1" lang="fr-CA" altLang="fr-FR" smtClean="0">
              <a:latin typeface="Arial" panose="020B0604020202020204" pitchFamily="34" charset="0"/>
            </a:endParaRPr>
          </a:p>
        </p:txBody>
      </p:sp>
      <p:sp>
        <p:nvSpPr>
          <p:cNvPr id="251907" name="Rectangle 2"/>
          <p:cNvSpPr>
            <a:spLocks noGrp="1" noRot="1" noChangeAspect="1" noChangeArrowheads="1" noTextEdit="1"/>
          </p:cNvSpPr>
          <p:nvPr>
            <p:ph type="sldImg"/>
          </p:nvPr>
        </p:nvSpPr>
        <p:spPr bwMode="auto">
          <a:xfrm>
            <a:off x="139700" y="768350"/>
            <a:ext cx="6821488"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Tree>
    <p:extLst>
      <p:ext uri="{BB962C8B-B14F-4D97-AF65-F5344CB8AC3E}">
        <p14:creationId xmlns:p14="http://schemas.microsoft.com/office/powerpoint/2010/main" val="1502348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defRPr>
                <a:solidFill>
                  <a:schemeClr val="tx1"/>
                </a:solidFill>
                <a:latin typeface="Verdana" panose="020B0604030504040204" pitchFamily="34" charset="0"/>
                <a:cs typeface="Arial" panose="020B0604020202020204" pitchFamily="34" charset="0"/>
              </a:defRPr>
            </a:lvl1pPr>
            <a:lvl2pPr marL="742950" indent="-285750" defTabSz="979488">
              <a:defRPr>
                <a:solidFill>
                  <a:schemeClr val="tx1"/>
                </a:solidFill>
                <a:latin typeface="Verdana" panose="020B0604030504040204" pitchFamily="34" charset="0"/>
                <a:cs typeface="Arial" panose="020B0604020202020204" pitchFamily="34" charset="0"/>
              </a:defRPr>
            </a:lvl2pPr>
            <a:lvl3pPr marL="1143000" indent="-228600" defTabSz="979488">
              <a:defRPr>
                <a:solidFill>
                  <a:schemeClr val="tx1"/>
                </a:solidFill>
                <a:latin typeface="Verdana" panose="020B0604030504040204" pitchFamily="34" charset="0"/>
                <a:cs typeface="Arial" panose="020B0604020202020204" pitchFamily="34" charset="0"/>
              </a:defRPr>
            </a:lvl3pPr>
            <a:lvl4pPr marL="1600200" indent="-228600" defTabSz="979488">
              <a:defRPr>
                <a:solidFill>
                  <a:schemeClr val="tx1"/>
                </a:solidFill>
                <a:latin typeface="Verdana" panose="020B0604030504040204" pitchFamily="34" charset="0"/>
                <a:cs typeface="Arial" panose="020B0604020202020204" pitchFamily="34" charset="0"/>
              </a:defRPr>
            </a:lvl4pPr>
            <a:lvl5pPr marL="2057400" indent="-228600" defTabSz="979488">
              <a:defRPr>
                <a:solidFill>
                  <a:schemeClr val="tx1"/>
                </a:solidFill>
                <a:latin typeface="Verdana" panose="020B0604030504040204" pitchFamily="34" charset="0"/>
                <a:cs typeface="Arial" panose="020B0604020202020204" pitchFamily="34" charset="0"/>
              </a:defRPr>
            </a:lvl5pPr>
            <a:lvl6pPr marL="25146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4C64E9B-AF4B-43A2-A57E-0D8CD6E74338}" type="slidenum">
              <a:rPr kumimoji="1" lang="fr-FR" altLang="fr-FR" smtClean="0">
                <a:latin typeface="Arial" panose="020B0604020202020204" pitchFamily="34" charset="0"/>
              </a:rPr>
              <a:pPr/>
              <a:t>84</a:t>
            </a:fld>
            <a:endParaRPr kumimoji="1" lang="fr-FR" altLang="fr-FR" smtClean="0">
              <a:latin typeface="Arial" panose="020B0604020202020204" pitchFamily="34" charset="0"/>
            </a:endParaRPr>
          </a:p>
        </p:txBody>
      </p:sp>
      <p:sp>
        <p:nvSpPr>
          <p:cNvPr id="253955" name="Rectangle 2"/>
          <p:cNvSpPr>
            <a:spLocks noGrp="1" noRot="1" noChangeAspect="1" noChangeArrowheads="1" noTextEdit="1"/>
          </p:cNvSpPr>
          <p:nvPr>
            <p:ph type="sldImg"/>
          </p:nvPr>
        </p:nvSpPr>
        <p:spPr bwMode="auto">
          <a:xfrm>
            <a:off x="146050" y="773113"/>
            <a:ext cx="6804025" cy="38274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53956" name="Rectangle 3"/>
          <p:cNvSpPr>
            <a:spLocks noGrp="1" noChangeArrowheads="1"/>
          </p:cNvSpPr>
          <p:nvPr>
            <p:ph type="body" idx="1"/>
          </p:nvPr>
        </p:nvSpPr>
        <p:spPr bwMode="auto">
          <a:xfrm>
            <a:off x="947738" y="4859338"/>
            <a:ext cx="5203825"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629" tIns="55815" rIns="111629" bIns="55815" numCol="1" anchor="t" anchorCtr="0" compatLnSpc="1">
            <a:prstTxWarp prst="textNoShape">
              <a:avLst/>
            </a:prstTxWarp>
          </a:bodyPr>
          <a:lstStyle/>
          <a:p>
            <a:pPr eaLnBrk="1" hangingPunct="1"/>
            <a:endParaRPr lang="en-CA" altLang="fr-FR" smtClean="0">
              <a:latin typeface="Arial" panose="020B0604020202020204" pitchFamily="34" charset="0"/>
            </a:endParaRPr>
          </a:p>
        </p:txBody>
      </p:sp>
    </p:spTree>
    <p:extLst>
      <p:ext uri="{BB962C8B-B14F-4D97-AF65-F5344CB8AC3E}">
        <p14:creationId xmlns:p14="http://schemas.microsoft.com/office/powerpoint/2010/main" val="27209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troubles </a:t>
            </a:r>
            <a:r>
              <a:rPr lang="fr-FR" dirty="0" err="1" smtClean="0"/>
              <a:t>musculosquelettiques</a:t>
            </a:r>
            <a:r>
              <a:rPr lang="fr-FR" dirty="0" smtClean="0"/>
              <a:t> (</a:t>
            </a:r>
            <a:r>
              <a:rPr lang="fr-FR" dirty="0" err="1" smtClean="0"/>
              <a:t>TMS</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12</a:t>
            </a:fld>
            <a:endParaRPr lang="fr-FR"/>
          </a:p>
        </p:txBody>
      </p:sp>
    </p:spTree>
    <p:extLst>
      <p:ext uri="{BB962C8B-B14F-4D97-AF65-F5344CB8AC3E}">
        <p14:creationId xmlns:p14="http://schemas.microsoft.com/office/powerpoint/2010/main" val="11093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defRPr>
                <a:solidFill>
                  <a:schemeClr val="tx1"/>
                </a:solidFill>
                <a:latin typeface="Verdana" panose="020B0604030504040204" pitchFamily="34" charset="0"/>
                <a:cs typeface="Arial" panose="020B0604020202020204" pitchFamily="34" charset="0"/>
              </a:defRPr>
            </a:lvl1pPr>
            <a:lvl2pPr marL="742950" indent="-285750" defTabSz="979488">
              <a:defRPr>
                <a:solidFill>
                  <a:schemeClr val="tx1"/>
                </a:solidFill>
                <a:latin typeface="Verdana" panose="020B0604030504040204" pitchFamily="34" charset="0"/>
                <a:cs typeface="Arial" panose="020B0604020202020204" pitchFamily="34" charset="0"/>
              </a:defRPr>
            </a:lvl2pPr>
            <a:lvl3pPr marL="1143000" indent="-228600" defTabSz="979488">
              <a:defRPr>
                <a:solidFill>
                  <a:schemeClr val="tx1"/>
                </a:solidFill>
                <a:latin typeface="Verdana" panose="020B0604030504040204" pitchFamily="34" charset="0"/>
                <a:cs typeface="Arial" panose="020B0604020202020204" pitchFamily="34" charset="0"/>
              </a:defRPr>
            </a:lvl3pPr>
            <a:lvl4pPr marL="1600200" indent="-228600" defTabSz="979488">
              <a:defRPr>
                <a:solidFill>
                  <a:schemeClr val="tx1"/>
                </a:solidFill>
                <a:latin typeface="Verdana" panose="020B0604030504040204" pitchFamily="34" charset="0"/>
                <a:cs typeface="Arial" panose="020B0604020202020204" pitchFamily="34" charset="0"/>
              </a:defRPr>
            </a:lvl4pPr>
            <a:lvl5pPr marL="2057400" indent="-228600" defTabSz="979488">
              <a:defRPr>
                <a:solidFill>
                  <a:schemeClr val="tx1"/>
                </a:solidFill>
                <a:latin typeface="Verdana" panose="020B0604030504040204" pitchFamily="34" charset="0"/>
                <a:cs typeface="Arial" panose="020B0604020202020204" pitchFamily="34" charset="0"/>
              </a:defRPr>
            </a:lvl5pPr>
            <a:lvl6pPr marL="25146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794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8CA9BAF-2CF6-429F-B5EB-882236685D29}" type="slidenum">
              <a:rPr kumimoji="1" lang="fr-CA" altLang="fr-FR" smtClean="0">
                <a:latin typeface="Arial" panose="020B0604020202020204" pitchFamily="34" charset="0"/>
              </a:rPr>
              <a:pPr/>
              <a:t>85</a:t>
            </a:fld>
            <a:endParaRPr kumimoji="1" lang="fr-CA" altLang="fr-FR" smtClean="0">
              <a:latin typeface="Arial" panose="020B0604020202020204" pitchFamily="34" charset="0"/>
            </a:endParaRPr>
          </a:p>
        </p:txBody>
      </p:sp>
      <p:sp>
        <p:nvSpPr>
          <p:cNvPr id="256003" name="Rectangle 2"/>
          <p:cNvSpPr>
            <a:spLocks noGrp="1" noRot="1" noChangeAspect="1" noChangeArrowheads="1" noTextEdit="1"/>
          </p:cNvSpPr>
          <p:nvPr>
            <p:ph type="sldImg"/>
          </p:nvPr>
        </p:nvSpPr>
        <p:spPr bwMode="auto">
          <a:xfrm>
            <a:off x="139700" y="768350"/>
            <a:ext cx="6821488"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Tree>
    <p:extLst>
      <p:ext uri="{BB962C8B-B14F-4D97-AF65-F5344CB8AC3E}">
        <p14:creationId xmlns:p14="http://schemas.microsoft.com/office/powerpoint/2010/main" val="3131948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Calibri" panose="020F0502020204030204" pitchFamily="34" charset="0"/>
              </a:defRPr>
            </a:lvl1pPr>
            <a:lvl2pPr marL="742950" indent="-285750" defTabSz="957263">
              <a:spcBef>
                <a:spcPct val="30000"/>
              </a:spcBef>
              <a:defRPr sz="1200">
                <a:solidFill>
                  <a:schemeClr val="tx1"/>
                </a:solidFill>
                <a:latin typeface="Calibri" panose="020F0502020204030204" pitchFamily="34" charset="0"/>
              </a:defRPr>
            </a:lvl2pPr>
            <a:lvl3pPr marL="1143000" indent="-228600" defTabSz="957263">
              <a:spcBef>
                <a:spcPct val="30000"/>
              </a:spcBef>
              <a:defRPr sz="1200">
                <a:solidFill>
                  <a:schemeClr val="tx1"/>
                </a:solidFill>
                <a:latin typeface="Calibri" panose="020F0502020204030204" pitchFamily="34" charset="0"/>
              </a:defRPr>
            </a:lvl3pPr>
            <a:lvl4pPr marL="1600200" indent="-228600" defTabSz="957263">
              <a:spcBef>
                <a:spcPct val="30000"/>
              </a:spcBef>
              <a:defRPr sz="1200">
                <a:solidFill>
                  <a:schemeClr val="tx1"/>
                </a:solidFill>
                <a:latin typeface="Calibri" panose="020F0502020204030204" pitchFamily="34" charset="0"/>
              </a:defRPr>
            </a:lvl4pPr>
            <a:lvl5pPr marL="2057400" indent="-228600" defTabSz="957263">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4955E7-67FA-4879-8E4C-DCF44F78F1FD}" type="slidenum">
              <a:rPr lang="fr-CH" altLang="fr-FR" sz="1300" smtClean="0">
                <a:latin typeface="Arial" panose="020B0604020202020204" pitchFamily="34" charset="0"/>
              </a:rPr>
              <a:pPr>
                <a:spcBef>
                  <a:spcPct val="0"/>
                </a:spcBef>
              </a:pPr>
              <a:t>87</a:t>
            </a:fld>
            <a:endParaRPr lang="fr-CH" altLang="fr-FR" sz="1300" smtClean="0">
              <a:latin typeface="Arial" panose="020B0604020202020204" pitchFamily="34" charset="0"/>
            </a:endParaRPr>
          </a:p>
        </p:txBody>
      </p:sp>
      <p:sp>
        <p:nvSpPr>
          <p:cNvPr id="225283" name="Rectangle 2"/>
          <p:cNvSpPr>
            <a:spLocks noGrp="1" noRot="1" noChangeAspect="1" noChangeArrowheads="1" noTextEdit="1"/>
          </p:cNvSpPr>
          <p:nvPr>
            <p:ph type="sldImg"/>
          </p:nvPr>
        </p:nvSpPr>
        <p:spPr bwMode="auto">
          <a:xfrm>
            <a:off x="-95250" y="523875"/>
            <a:ext cx="7759700" cy="4365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Rectangle 3"/>
          <p:cNvSpPr>
            <a:spLocks noGrp="1" noChangeArrowheads="1"/>
          </p:cNvSpPr>
          <p:nvPr>
            <p:ph type="body" idx="1"/>
          </p:nvPr>
        </p:nvSpPr>
        <p:spPr bwMode="auto">
          <a:xfrm>
            <a:off x="711200" y="4860925"/>
            <a:ext cx="568007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6" tIns="45699" rIns="91396" bIns="45699" numCol="1" anchor="t" anchorCtr="0" compatLnSpc="1">
            <a:prstTxWarp prst="textNoShape">
              <a:avLst/>
            </a:prstTxWarp>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47036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bwMode="auto">
          <a:xfrm>
            <a:off x="-168275" y="400050"/>
            <a:ext cx="74390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12928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Avec </a:t>
            </a:r>
            <a:r>
              <a:rPr lang="fr-FR" dirty="0" err="1" smtClean="0"/>
              <a:t>pwer</a:t>
            </a:r>
            <a:r>
              <a:rPr lang="fr-FR" baseline="0" dirty="0" err="1" smtClean="0"/>
              <a:t>point</a:t>
            </a:r>
            <a:r>
              <a:rPr lang="fr-FR" baseline="0" dirty="0" smtClean="0"/>
              <a:t> 2 au début</a:t>
            </a:r>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95</a:t>
            </a:fld>
            <a:endParaRPr lang="fr-FR"/>
          </a:p>
        </p:txBody>
      </p:sp>
    </p:spTree>
    <p:extLst>
      <p:ext uri="{BB962C8B-B14F-4D97-AF65-F5344CB8AC3E}">
        <p14:creationId xmlns:p14="http://schemas.microsoft.com/office/powerpoint/2010/main" val="3366519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94572-E651-4847-A65E-689EDDF12F7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160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C’est un mode d’organisation conçu pour « l’aventure », une façon</a:t>
            </a:r>
          </a:p>
          <a:p>
            <a:r>
              <a:rPr lang="fr-FR" dirty="0" smtClean="0"/>
              <a:t>de répondre à des événements pas toujours prévisibles et qui</a:t>
            </a:r>
          </a:p>
          <a:p>
            <a:r>
              <a:rPr lang="fr-FR" dirty="0" smtClean="0"/>
              <a:t>requièrent une grande réactivité</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94572-E651-4847-A65E-689EDDF12F7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212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 quoi cela vous fait-il</a:t>
            </a:r>
            <a:r>
              <a:rPr lang="fr-FR" baseline="0" dirty="0" smtClean="0"/>
              <a:t> penser ?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94572-E651-4847-A65E-689EDDF12F7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297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94572-E651-4847-A65E-689EDDF12F7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815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i="0" kern="1200" dirty="0" smtClean="0">
                <a:solidFill>
                  <a:schemeClr val="tx1"/>
                </a:solidFill>
                <a:effectLst/>
                <a:latin typeface="+mn-lt"/>
                <a:ea typeface="+mn-ea"/>
                <a:cs typeface="+mn-cs"/>
              </a:rPr>
              <a:t>Social</a:t>
            </a:r>
            <a:r>
              <a:rPr lang="fr-FR" sz="1000" b="0" i="0" kern="1200" dirty="0" smtClean="0">
                <a:solidFill>
                  <a:schemeClr val="tx1"/>
                </a:solidFill>
                <a:effectLst/>
                <a:latin typeface="+mn-lt"/>
                <a:ea typeface="+mn-ea"/>
                <a:cs typeface="+mn-cs"/>
              </a:rPr>
              <a:t>. Cet effet fut observé par Norman </a:t>
            </a:r>
            <a:r>
              <a:rPr lang="fr-FR" sz="1000" b="0" i="0" kern="1200" dirty="0" err="1" smtClean="0">
                <a:solidFill>
                  <a:schemeClr val="tx1"/>
                </a:solidFill>
                <a:effectLst/>
                <a:latin typeface="+mn-lt"/>
                <a:ea typeface="+mn-ea"/>
                <a:cs typeface="+mn-cs"/>
              </a:rPr>
              <a:t>Triplett</a:t>
            </a:r>
            <a:r>
              <a:rPr lang="fr-FR" sz="1000" b="0" i="0" kern="1200" dirty="0" smtClean="0">
                <a:solidFill>
                  <a:schemeClr val="tx1"/>
                </a:solidFill>
                <a:effectLst/>
                <a:latin typeface="+mn-lt"/>
                <a:ea typeface="+mn-ea"/>
                <a:cs typeface="+mn-cs"/>
              </a:rPr>
              <a:t>(1) dans ce qui sera considéré par la suite comme la première publication scientifique de psychologie sociale : </a:t>
            </a:r>
            <a:r>
              <a:rPr lang="fr-FR" sz="1000" b="0" i="1" kern="1200" dirty="0" smtClean="0">
                <a:solidFill>
                  <a:schemeClr val="tx1"/>
                </a:solidFill>
                <a:effectLst/>
                <a:latin typeface="+mn-lt"/>
                <a:ea typeface="+mn-ea"/>
                <a:cs typeface="+mn-cs"/>
              </a:rPr>
              <a:t>The </a:t>
            </a:r>
            <a:r>
              <a:rPr lang="fr-FR" sz="1000" b="0" i="1" kern="1200" dirty="0" err="1" smtClean="0">
                <a:solidFill>
                  <a:schemeClr val="tx1"/>
                </a:solidFill>
                <a:effectLst/>
                <a:latin typeface="+mn-lt"/>
                <a:ea typeface="+mn-ea"/>
                <a:cs typeface="+mn-cs"/>
              </a:rPr>
              <a:t>dynamogenic</a:t>
            </a:r>
            <a:r>
              <a:rPr lang="fr-FR" sz="1000" b="0" i="1" kern="1200" dirty="0" smtClean="0">
                <a:solidFill>
                  <a:schemeClr val="tx1"/>
                </a:solidFill>
                <a:effectLst/>
                <a:latin typeface="+mn-lt"/>
                <a:ea typeface="+mn-ea"/>
                <a:cs typeface="+mn-cs"/>
              </a:rPr>
              <a:t> </a:t>
            </a:r>
            <a:r>
              <a:rPr lang="fr-FR" sz="1000" b="0" i="1" kern="1200" dirty="0" err="1" smtClean="0">
                <a:solidFill>
                  <a:schemeClr val="tx1"/>
                </a:solidFill>
                <a:effectLst/>
                <a:latin typeface="+mn-lt"/>
                <a:ea typeface="+mn-ea"/>
                <a:cs typeface="+mn-cs"/>
              </a:rPr>
              <a:t>factors</a:t>
            </a:r>
            <a:r>
              <a:rPr lang="fr-FR" sz="1000" b="0" i="1" kern="1200" dirty="0" smtClean="0">
                <a:solidFill>
                  <a:schemeClr val="tx1"/>
                </a:solidFill>
                <a:effectLst/>
                <a:latin typeface="+mn-lt"/>
                <a:ea typeface="+mn-ea"/>
                <a:cs typeface="+mn-cs"/>
              </a:rPr>
              <a:t> in </a:t>
            </a:r>
            <a:r>
              <a:rPr lang="fr-FR" sz="1000" b="0" i="1" kern="1200" dirty="0" err="1" smtClean="0">
                <a:solidFill>
                  <a:schemeClr val="tx1"/>
                </a:solidFill>
                <a:effectLst/>
                <a:latin typeface="+mn-lt"/>
                <a:ea typeface="+mn-ea"/>
                <a:cs typeface="+mn-cs"/>
              </a:rPr>
              <a:t>pacemaking</a:t>
            </a:r>
            <a:r>
              <a:rPr lang="fr-FR" sz="1000" b="0" i="1" kern="1200" dirty="0" smtClean="0">
                <a:solidFill>
                  <a:schemeClr val="tx1"/>
                </a:solidFill>
                <a:effectLst/>
                <a:latin typeface="+mn-lt"/>
                <a:ea typeface="+mn-ea"/>
                <a:cs typeface="+mn-cs"/>
              </a:rPr>
              <a:t> and </a:t>
            </a:r>
            <a:r>
              <a:rPr lang="fr-FR" sz="1000" b="0" i="1" kern="1200" dirty="0" err="1" smtClean="0">
                <a:solidFill>
                  <a:schemeClr val="tx1"/>
                </a:solidFill>
                <a:effectLst/>
                <a:latin typeface="+mn-lt"/>
                <a:ea typeface="+mn-ea"/>
                <a:cs typeface="+mn-cs"/>
              </a:rPr>
              <a:t>competition</a:t>
            </a:r>
            <a:r>
              <a:rPr lang="fr-FR" sz="1000" b="0" i="0" kern="1200" dirty="0" smtClean="0">
                <a:solidFill>
                  <a:schemeClr val="tx1"/>
                </a:solidFill>
                <a:effectLst/>
                <a:latin typeface="+mn-lt"/>
                <a:ea typeface="+mn-ea"/>
                <a:cs typeface="+mn-cs"/>
              </a:rPr>
              <a:t>. Dans cette étude, </a:t>
            </a:r>
            <a:r>
              <a:rPr lang="fr-FR" sz="1000" b="0" i="0" kern="1200" dirty="0" err="1" smtClean="0">
                <a:solidFill>
                  <a:schemeClr val="tx1"/>
                </a:solidFill>
                <a:effectLst/>
                <a:latin typeface="+mn-lt"/>
                <a:ea typeface="+mn-ea"/>
                <a:cs typeface="+mn-cs"/>
              </a:rPr>
              <a:t>Triplett</a:t>
            </a:r>
            <a:r>
              <a:rPr lang="fr-FR" sz="1000" b="0" i="0" kern="1200" dirty="0" smtClean="0">
                <a:solidFill>
                  <a:schemeClr val="tx1"/>
                </a:solidFill>
                <a:effectLst/>
                <a:latin typeface="+mn-lt"/>
                <a:ea typeface="+mn-ea"/>
                <a:cs typeface="+mn-cs"/>
              </a:rPr>
              <a:t> montre que la présence de pairs, et plus fortement en situation de compétition, améliore nettement la performance physique des cyclistes.</a:t>
            </a:r>
            <a:endParaRPr lang="fr-FR" sz="10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94572-E651-4847-A65E-689EDDF12F7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492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 69 mais à revoir!! Ou éliminer</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94572-E651-4847-A65E-689EDDF12F7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91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30</a:t>
            </a:fld>
            <a:endParaRPr lang="fr-FR"/>
          </a:p>
        </p:txBody>
      </p:sp>
    </p:spTree>
    <p:extLst>
      <p:ext uri="{BB962C8B-B14F-4D97-AF65-F5344CB8AC3E}">
        <p14:creationId xmlns:p14="http://schemas.microsoft.com/office/powerpoint/2010/main" val="783835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 202</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94572-E651-4847-A65E-689EDDF12F7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621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REPRISE DEUXIEME JOUR</a:t>
            </a:r>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128</a:t>
            </a:fld>
            <a:endParaRPr lang="fr-FR"/>
          </a:p>
        </p:txBody>
      </p:sp>
    </p:spTree>
    <p:extLst>
      <p:ext uri="{BB962C8B-B14F-4D97-AF65-F5344CB8AC3E}">
        <p14:creationId xmlns:p14="http://schemas.microsoft.com/office/powerpoint/2010/main" val="3207555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Ne pas devenir, être ou rester une victime</a:t>
            </a:r>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132</a:t>
            </a:fld>
            <a:endParaRPr lang="fr-FR"/>
          </a:p>
        </p:txBody>
      </p:sp>
    </p:spTree>
    <p:extLst>
      <p:ext uri="{BB962C8B-B14F-4D97-AF65-F5344CB8AC3E}">
        <p14:creationId xmlns:p14="http://schemas.microsoft.com/office/powerpoint/2010/main" val="2933481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ARRET DEUXIEME</a:t>
            </a:r>
            <a:r>
              <a:rPr lang="fr-FR" baseline="0" dirty="0" smtClean="0"/>
              <a:t> JOUR</a:t>
            </a:r>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138</a:t>
            </a:fld>
            <a:endParaRPr lang="fr-FR"/>
          </a:p>
        </p:txBody>
      </p:sp>
    </p:spTree>
    <p:extLst>
      <p:ext uri="{BB962C8B-B14F-4D97-AF65-F5344CB8AC3E}">
        <p14:creationId xmlns:p14="http://schemas.microsoft.com/office/powerpoint/2010/main" val="1543054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Notes issues du livre CES GENS QUI VOUS EMPOISONNENT L’EXISTENCE de Lillian</a:t>
            </a:r>
            <a:r>
              <a:rPr lang="fr-FR" baseline="0" dirty="0" smtClean="0"/>
              <a:t> Glas édition marabout</a:t>
            </a:r>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155</a:t>
            </a:fld>
            <a:endParaRPr lang="fr-FR"/>
          </a:p>
        </p:txBody>
      </p:sp>
    </p:spTree>
    <p:extLst>
      <p:ext uri="{BB962C8B-B14F-4D97-AF65-F5344CB8AC3E}">
        <p14:creationId xmlns:p14="http://schemas.microsoft.com/office/powerpoint/2010/main" val="372424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Fin jour 1</a:t>
            </a:r>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40</a:t>
            </a:fld>
            <a:endParaRPr lang="fr-FR"/>
          </a:p>
        </p:txBody>
      </p:sp>
    </p:spTree>
    <p:extLst>
      <p:ext uri="{BB962C8B-B14F-4D97-AF65-F5344CB8AC3E}">
        <p14:creationId xmlns:p14="http://schemas.microsoft.com/office/powerpoint/2010/main" val="40267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Étymologie :</a:t>
            </a:r>
            <a:r>
              <a:rPr lang="fr-FR" sz="1200" b="0" i="0" kern="1200" dirty="0" smtClean="0">
                <a:solidFill>
                  <a:schemeClr val="tx1"/>
                </a:solidFill>
                <a:effectLst/>
                <a:latin typeface="+mn-lt"/>
                <a:ea typeface="+mn-ea"/>
                <a:cs typeface="+mn-cs"/>
              </a:rPr>
              <a:t> du grec "chronos" (temps) et "phage" (manger)</a:t>
            </a:r>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47</a:t>
            </a:fld>
            <a:endParaRPr lang="fr-FR"/>
          </a:p>
        </p:txBody>
      </p:sp>
    </p:spTree>
    <p:extLst>
      <p:ext uri="{BB962C8B-B14F-4D97-AF65-F5344CB8AC3E}">
        <p14:creationId xmlns:p14="http://schemas.microsoft.com/office/powerpoint/2010/main" val="63724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C’est une danse, dense</a:t>
            </a:r>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49</a:t>
            </a:fld>
            <a:endParaRPr lang="fr-FR"/>
          </a:p>
        </p:txBody>
      </p:sp>
    </p:spTree>
    <p:extLst>
      <p:ext uri="{BB962C8B-B14F-4D97-AF65-F5344CB8AC3E}">
        <p14:creationId xmlns:p14="http://schemas.microsoft.com/office/powerpoint/2010/main" val="410117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xfrm>
            <a:off x="141288" y="768350"/>
            <a:ext cx="68214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dirty="0" err="1" smtClean="0"/>
              <a:t>ARRET</a:t>
            </a:r>
            <a:r>
              <a:rPr lang="fr-CA" altLang="fr-FR" baseline="0" dirty="0" smtClean="0"/>
              <a:t> </a:t>
            </a:r>
            <a:r>
              <a:rPr lang="fr-CA" altLang="fr-FR" baseline="0" dirty="0" err="1" smtClean="0"/>
              <a:t>DEUXIEME</a:t>
            </a:r>
            <a:r>
              <a:rPr lang="fr-CA" altLang="fr-FR" baseline="0" dirty="0" smtClean="0"/>
              <a:t> JOUR </a:t>
            </a:r>
            <a:endParaRPr lang="fr-CA" altLang="fr-FR" dirty="0" smtClean="0"/>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3B6286-D622-4DD9-9F40-D5841364AD6D}" type="slidenum">
              <a:rPr lang="fr-CA" altLang="fr-FR" sz="1400" smtClean="0"/>
              <a:pPr>
                <a:spcBef>
                  <a:spcPct val="0"/>
                </a:spcBef>
              </a:pPr>
              <a:t>50</a:t>
            </a:fld>
            <a:endParaRPr lang="fr-CA" altLang="fr-FR" sz="1400" smtClean="0"/>
          </a:p>
        </p:txBody>
      </p:sp>
    </p:spTree>
    <p:extLst>
      <p:ext uri="{BB962C8B-B14F-4D97-AF65-F5344CB8AC3E}">
        <p14:creationId xmlns:p14="http://schemas.microsoft.com/office/powerpoint/2010/main" val="306184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52</a:t>
            </a:fld>
            <a:endParaRPr lang="fr-FR"/>
          </a:p>
        </p:txBody>
      </p:sp>
    </p:spTree>
    <p:extLst>
      <p:ext uri="{BB962C8B-B14F-4D97-AF65-F5344CB8AC3E}">
        <p14:creationId xmlns:p14="http://schemas.microsoft.com/office/powerpoint/2010/main" val="333160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6136E5-17EF-4C5E-9F50-98ADE6B9FD63}" type="slidenum">
              <a:rPr lang="fr-FR" smtClean="0"/>
              <a:t>55</a:t>
            </a:fld>
            <a:endParaRPr lang="fr-FR"/>
          </a:p>
        </p:txBody>
      </p:sp>
    </p:spTree>
    <p:extLst>
      <p:ext uri="{BB962C8B-B14F-4D97-AF65-F5344CB8AC3E}">
        <p14:creationId xmlns:p14="http://schemas.microsoft.com/office/powerpoint/2010/main" val="75634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BC73B35C-C50E-4E1D-B942-B116E2690CA7}" type="datetimeFigureOut">
              <a:rPr lang="fr-FR" smtClean="0"/>
              <a:t>18/11/2020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F839BF-CC9B-4515-89C3-D1CF0FA07045}" type="slidenum">
              <a:rPr lang="fr-FR" smtClean="0"/>
              <a:t>‹N°›</a:t>
            </a:fld>
            <a:endParaRPr lang="fr-FR"/>
          </a:p>
        </p:txBody>
      </p:sp>
    </p:spTree>
    <p:extLst>
      <p:ext uri="{BB962C8B-B14F-4D97-AF65-F5344CB8AC3E}">
        <p14:creationId xmlns:p14="http://schemas.microsoft.com/office/powerpoint/2010/main" val="374882776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C73B35C-C50E-4E1D-B942-B116E2690CA7}" type="datetimeFigureOut">
              <a:rPr lang="fr-FR" smtClean="0"/>
              <a:t>18/11/2020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F839BF-CC9B-4515-89C3-D1CF0FA07045}" type="slidenum">
              <a:rPr lang="fr-FR" smtClean="0"/>
              <a:t>‹N°›</a:t>
            </a:fld>
            <a:endParaRPr lang="fr-FR"/>
          </a:p>
        </p:txBody>
      </p:sp>
    </p:spTree>
    <p:extLst>
      <p:ext uri="{BB962C8B-B14F-4D97-AF65-F5344CB8AC3E}">
        <p14:creationId xmlns:p14="http://schemas.microsoft.com/office/powerpoint/2010/main" val="75202676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C73B35C-C50E-4E1D-B942-B116E2690CA7}" type="datetimeFigureOut">
              <a:rPr lang="fr-FR" smtClean="0"/>
              <a:t>18/11/2020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F839BF-CC9B-4515-89C3-D1CF0FA07045}" type="slidenum">
              <a:rPr lang="fr-FR" smtClean="0"/>
              <a:t>‹N°›</a:t>
            </a:fld>
            <a:endParaRPr lang="fr-FR"/>
          </a:p>
        </p:txBody>
      </p:sp>
    </p:spTree>
    <p:extLst>
      <p:ext uri="{BB962C8B-B14F-4D97-AF65-F5344CB8AC3E}">
        <p14:creationId xmlns:p14="http://schemas.microsoft.com/office/powerpoint/2010/main" val="362592628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1"/>
            <a:ext cx="10972800" cy="5851525"/>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76264956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9427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61914"/>
            <a:ext cx="10972800" cy="733427"/>
          </a:xfrm>
        </p:spPr>
        <p:txBody>
          <a:bodyPr/>
          <a:lstStyle/>
          <a:p>
            <a:r>
              <a:rPr lang="fr-FR"/>
              <a:t>Modifiez le style du titre</a:t>
            </a:r>
            <a:endParaRPr lang="fr-CA"/>
          </a:p>
        </p:txBody>
      </p:sp>
      <p:sp>
        <p:nvSpPr>
          <p:cNvPr id="3" name="Espace réservé du contenu 2"/>
          <p:cNvSpPr>
            <a:spLocks noGrp="1"/>
          </p:cNvSpPr>
          <p:nvPr>
            <p:ph idx="1"/>
          </p:nvPr>
        </p:nvSpPr>
        <p:spPr>
          <a:xfrm>
            <a:off x="310114" y="1260750"/>
            <a:ext cx="11468100" cy="48482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10567250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1"/>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Modifiez le style des sous-titres du masque</a:t>
            </a:r>
            <a:endParaRPr lang="fr-CA"/>
          </a:p>
        </p:txBody>
      </p:sp>
    </p:spTree>
    <p:extLst>
      <p:ext uri="{BB962C8B-B14F-4D97-AF65-F5344CB8AC3E}">
        <p14:creationId xmlns:p14="http://schemas.microsoft.com/office/powerpoint/2010/main" val="177731500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62914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extLst>
      <p:ext uri="{BB962C8B-B14F-4D97-AF65-F5344CB8AC3E}">
        <p14:creationId xmlns:p14="http://schemas.microsoft.com/office/powerpoint/2010/main" val="187536878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1"/>
            <a:ext cx="10972800" cy="5851525"/>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276731344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98694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C73B35C-C50E-4E1D-B942-B116E2690CA7}" type="datetimeFigureOut">
              <a:rPr lang="fr-FR" smtClean="0"/>
              <a:t>18/11/2020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F839BF-CC9B-4515-89C3-D1CF0FA07045}" type="slidenum">
              <a:rPr lang="fr-FR" smtClean="0"/>
              <a:t>‹N°›</a:t>
            </a:fld>
            <a:endParaRPr lang="fr-FR"/>
          </a:p>
        </p:txBody>
      </p:sp>
    </p:spTree>
    <p:extLst>
      <p:ext uri="{BB962C8B-B14F-4D97-AF65-F5344CB8AC3E}">
        <p14:creationId xmlns:p14="http://schemas.microsoft.com/office/powerpoint/2010/main" val="122493215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61914"/>
            <a:ext cx="10972800" cy="733427"/>
          </a:xfrm>
        </p:spPr>
        <p:txBody>
          <a:bodyPr/>
          <a:lstStyle/>
          <a:p>
            <a:r>
              <a:rPr lang="fr-FR"/>
              <a:t>Modifiez le style du titre</a:t>
            </a:r>
            <a:endParaRPr lang="fr-CA"/>
          </a:p>
        </p:txBody>
      </p:sp>
      <p:sp>
        <p:nvSpPr>
          <p:cNvPr id="3" name="Espace réservé du contenu 2"/>
          <p:cNvSpPr>
            <a:spLocks noGrp="1"/>
          </p:cNvSpPr>
          <p:nvPr>
            <p:ph idx="1"/>
          </p:nvPr>
        </p:nvSpPr>
        <p:spPr>
          <a:xfrm>
            <a:off x="310114" y="1260750"/>
            <a:ext cx="11468100" cy="48482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42980914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1"/>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Modifiez le style des sous-titres du masque</a:t>
            </a:r>
            <a:endParaRPr lang="fr-CA"/>
          </a:p>
        </p:txBody>
      </p:sp>
    </p:spTree>
    <p:extLst>
      <p:ext uri="{BB962C8B-B14F-4D97-AF65-F5344CB8AC3E}">
        <p14:creationId xmlns:p14="http://schemas.microsoft.com/office/powerpoint/2010/main" val="175244363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Rectangle 38">
            <a:extLst>
              <a:ext uri="{FF2B5EF4-FFF2-40B4-BE49-F238E27FC236}">
                <a16:creationId xmlns:a16="http://schemas.microsoft.com/office/drawing/2014/main" id="{F233A0DD-27FC-4B44-9296-B2203B1AE3F6}"/>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6F0B96-FE0A-4BD0-A4CE-C3A2B3256B0A}"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3" name="Groupe 9"/>
          <p:cNvGrpSpPr>
            <a:grpSpLocks/>
          </p:cNvGrpSpPr>
          <p:nvPr userDrawn="1"/>
        </p:nvGrpSpPr>
        <p:grpSpPr bwMode="auto">
          <a:xfrm>
            <a:off x="5596467" y="6434139"/>
            <a:ext cx="3263900" cy="261937"/>
            <a:chOff x="5131644" y="4238031"/>
            <a:chExt cx="2969614" cy="697275"/>
          </a:xfrm>
        </p:grpSpPr>
        <p:pic>
          <p:nvPicPr>
            <p:cNvPr id="4" name="Picture 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1D79B5-9CC8-499B-83F1-06EC86AF3193}"/>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www.qualiscope.ca/wp-content/uploads/2012/11/v-19-11-02-qualiscope-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3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3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33"/>
          <p:cNvSpPr>
            <a:spLocks noChangeShapeType="1"/>
          </p:cNvSpPr>
          <p:nvPr userDrawn="1"/>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45460306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88720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extLst>
      <p:ext uri="{BB962C8B-B14F-4D97-AF65-F5344CB8AC3E}">
        <p14:creationId xmlns:p14="http://schemas.microsoft.com/office/powerpoint/2010/main" val="290010176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Page de contenu">
    <p:spTree>
      <p:nvGrpSpPr>
        <p:cNvPr id="1" name=""/>
        <p:cNvGrpSpPr/>
        <p:nvPr/>
      </p:nvGrpSpPr>
      <p:grpSpPr>
        <a:xfrm>
          <a:off x="0" y="0"/>
          <a:ext cx="0" cy="0"/>
          <a:chOff x="0" y="0"/>
          <a:chExt cx="0" cy="0"/>
        </a:xfrm>
      </p:grpSpPr>
      <p:sp>
        <p:nvSpPr>
          <p:cNvPr id="19" name="Title Placeholder 7"/>
          <p:cNvSpPr>
            <a:spLocks noGrp="1"/>
          </p:cNvSpPr>
          <p:nvPr>
            <p:ph type="title"/>
          </p:nvPr>
        </p:nvSpPr>
        <p:spPr>
          <a:xfrm>
            <a:off x="622305" y="109541"/>
            <a:ext cx="10960100" cy="1079501"/>
          </a:xfrm>
          <a:prstGeom prst="rect">
            <a:avLst/>
          </a:prstGeom>
        </p:spPr>
        <p:txBody>
          <a:bodyPr rtlCol="0">
            <a:normAutofit/>
          </a:bodyPr>
          <a:lstStyle/>
          <a:p>
            <a:r>
              <a:rPr lang="fr-CA" dirty="0"/>
              <a:t>Click to </a:t>
            </a:r>
            <a:r>
              <a:rPr lang="fr-CA" dirty="0" err="1"/>
              <a:t>edit</a:t>
            </a:r>
            <a:r>
              <a:rPr lang="fr-CA" dirty="0"/>
              <a:t> Master </a:t>
            </a:r>
            <a:r>
              <a:rPr lang="fr-CA" dirty="0" err="1"/>
              <a:t>title</a:t>
            </a:r>
            <a:r>
              <a:rPr lang="fr-CA" dirty="0"/>
              <a:t> style</a:t>
            </a:r>
          </a:p>
        </p:txBody>
      </p:sp>
      <p:sp>
        <p:nvSpPr>
          <p:cNvPr id="24" name="Text Placeholder 23"/>
          <p:cNvSpPr>
            <a:spLocks noGrp="1"/>
          </p:cNvSpPr>
          <p:nvPr>
            <p:ph type="body" sz="quarter" idx="10"/>
          </p:nvPr>
        </p:nvSpPr>
        <p:spPr>
          <a:xfrm>
            <a:off x="622305" y="1404940"/>
            <a:ext cx="10945284" cy="4832375"/>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Rectangle 24">
            <a:extLst>
              <a:ext uri="{FF2B5EF4-FFF2-40B4-BE49-F238E27FC236}">
                <a16:creationId xmlns:a16="http://schemas.microsoft.com/office/drawing/2014/main" id="{4CA83293-4478-4307-A6C6-4D2C00095A11}"/>
              </a:ext>
            </a:extLst>
          </p:cNvPr>
          <p:cNvSpPr>
            <a:spLocks noGrp="1" noChangeArrowheads="1"/>
          </p:cNvSpPr>
          <p:nvPr>
            <p:ph type="sldNum" sz="quarter" idx="11"/>
          </p:nvPr>
        </p:nvSpPr>
        <p:spPr>
          <a:xfrm>
            <a:off x="10991851" y="6408738"/>
            <a:ext cx="618067" cy="2603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F11AB758-8571-4EE5-A0BA-7C3C8757532D}" type="slidenum">
              <a:rPr lang="fr-CA" altLang="fr-FR" smtClean="0">
                <a:solidFill>
                  <a:srgbClr val="000000"/>
                </a:solidFill>
                <a:cs typeface="Arial" panose="020B0604020202020204" pitchFamily="34" charset="0"/>
              </a:rPr>
              <a:pPr fontAlgn="base">
                <a:spcBef>
                  <a:spcPct val="0"/>
                </a:spcBef>
                <a:spcAft>
                  <a:spcPct val="0"/>
                </a:spcAft>
                <a:defRPr/>
              </a:pPr>
              <a:t>‹N°›</a:t>
            </a:fld>
            <a:endParaRPr lang="fr-CA" altLang="fr-FR">
              <a:solidFill>
                <a:srgbClr val="000000"/>
              </a:solidFill>
              <a:cs typeface="Arial" panose="020B0604020202020204" pitchFamily="34" charset="0"/>
            </a:endParaRPr>
          </a:p>
        </p:txBody>
      </p:sp>
    </p:spTree>
    <p:extLst>
      <p:ext uri="{BB962C8B-B14F-4D97-AF65-F5344CB8AC3E}">
        <p14:creationId xmlns:p14="http://schemas.microsoft.com/office/powerpoint/2010/main" val="202212565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1"/>
            <a:ext cx="10972800" cy="5851525"/>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46649327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73833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61914"/>
            <a:ext cx="10972800" cy="733427"/>
          </a:xfrm>
        </p:spPr>
        <p:txBody>
          <a:bodyPr/>
          <a:lstStyle/>
          <a:p>
            <a:r>
              <a:rPr lang="fr-FR"/>
              <a:t>Modifiez le style du titre</a:t>
            </a:r>
            <a:endParaRPr lang="fr-CA"/>
          </a:p>
        </p:txBody>
      </p:sp>
      <p:sp>
        <p:nvSpPr>
          <p:cNvPr id="3" name="Espace réservé du contenu 2"/>
          <p:cNvSpPr>
            <a:spLocks noGrp="1"/>
          </p:cNvSpPr>
          <p:nvPr>
            <p:ph idx="1"/>
          </p:nvPr>
        </p:nvSpPr>
        <p:spPr>
          <a:xfrm>
            <a:off x="310114" y="1260750"/>
            <a:ext cx="11468100" cy="48482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23601701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1"/>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Modifiez le style des sous-titres du masque</a:t>
            </a:r>
            <a:endParaRPr lang="fr-CA"/>
          </a:p>
        </p:txBody>
      </p:sp>
    </p:spTree>
    <p:extLst>
      <p:ext uri="{BB962C8B-B14F-4D97-AF65-F5344CB8AC3E}">
        <p14:creationId xmlns:p14="http://schemas.microsoft.com/office/powerpoint/2010/main" val="200460817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BC73B35C-C50E-4E1D-B942-B116E2690CA7}" type="datetimeFigureOut">
              <a:rPr lang="fr-FR" smtClean="0"/>
              <a:t>18/11/2020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F839BF-CC9B-4515-89C3-D1CF0FA07045}" type="slidenum">
              <a:rPr lang="fr-FR" smtClean="0"/>
              <a:t>‹N°›</a:t>
            </a:fld>
            <a:endParaRPr lang="fr-FR"/>
          </a:p>
        </p:txBody>
      </p:sp>
    </p:spTree>
    <p:extLst>
      <p:ext uri="{BB962C8B-B14F-4D97-AF65-F5344CB8AC3E}">
        <p14:creationId xmlns:p14="http://schemas.microsoft.com/office/powerpoint/2010/main" val="243117876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Rectangle 38">
            <a:extLst>
              <a:ext uri="{FF2B5EF4-FFF2-40B4-BE49-F238E27FC236}">
                <a16:creationId xmlns:a16="http://schemas.microsoft.com/office/drawing/2014/main" id="{F233A0DD-27FC-4B44-9296-B2203B1AE3F6}"/>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6F0B96-FE0A-4BD0-A4CE-C3A2B3256B0A}"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3" name="Groupe 9"/>
          <p:cNvGrpSpPr>
            <a:grpSpLocks/>
          </p:cNvGrpSpPr>
          <p:nvPr userDrawn="1"/>
        </p:nvGrpSpPr>
        <p:grpSpPr bwMode="auto">
          <a:xfrm>
            <a:off x="5596467" y="6434139"/>
            <a:ext cx="3263900" cy="261937"/>
            <a:chOff x="5131644" y="4238031"/>
            <a:chExt cx="2969614" cy="697275"/>
          </a:xfrm>
        </p:grpSpPr>
        <p:pic>
          <p:nvPicPr>
            <p:cNvPr id="4" name="Picture 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1D79B5-9CC8-499B-83F1-06EC86AF3193}"/>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www.qualiscope.ca/wp-content/uploads/2012/11/v-19-11-02-qualiscope-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3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3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33"/>
          <p:cNvSpPr>
            <a:spLocks noChangeShapeType="1"/>
          </p:cNvSpPr>
          <p:nvPr userDrawn="1"/>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50606537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51414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extLst>
      <p:ext uri="{BB962C8B-B14F-4D97-AF65-F5344CB8AC3E}">
        <p14:creationId xmlns:p14="http://schemas.microsoft.com/office/powerpoint/2010/main" val="161555547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Page de contenu">
    <p:spTree>
      <p:nvGrpSpPr>
        <p:cNvPr id="1" name=""/>
        <p:cNvGrpSpPr/>
        <p:nvPr/>
      </p:nvGrpSpPr>
      <p:grpSpPr>
        <a:xfrm>
          <a:off x="0" y="0"/>
          <a:ext cx="0" cy="0"/>
          <a:chOff x="0" y="0"/>
          <a:chExt cx="0" cy="0"/>
        </a:xfrm>
      </p:grpSpPr>
      <p:sp>
        <p:nvSpPr>
          <p:cNvPr id="19" name="Title Placeholder 7"/>
          <p:cNvSpPr>
            <a:spLocks noGrp="1"/>
          </p:cNvSpPr>
          <p:nvPr>
            <p:ph type="title"/>
          </p:nvPr>
        </p:nvSpPr>
        <p:spPr>
          <a:xfrm>
            <a:off x="622305" y="109541"/>
            <a:ext cx="10960100" cy="1079501"/>
          </a:xfrm>
          <a:prstGeom prst="rect">
            <a:avLst/>
          </a:prstGeom>
        </p:spPr>
        <p:txBody>
          <a:bodyPr rtlCol="0">
            <a:normAutofit/>
          </a:bodyPr>
          <a:lstStyle/>
          <a:p>
            <a:r>
              <a:rPr lang="fr-CA" dirty="0"/>
              <a:t>Click to </a:t>
            </a:r>
            <a:r>
              <a:rPr lang="fr-CA" dirty="0" err="1"/>
              <a:t>edit</a:t>
            </a:r>
            <a:r>
              <a:rPr lang="fr-CA" dirty="0"/>
              <a:t> Master </a:t>
            </a:r>
            <a:r>
              <a:rPr lang="fr-CA" dirty="0" err="1"/>
              <a:t>title</a:t>
            </a:r>
            <a:r>
              <a:rPr lang="fr-CA" dirty="0"/>
              <a:t> style</a:t>
            </a:r>
          </a:p>
        </p:txBody>
      </p:sp>
      <p:sp>
        <p:nvSpPr>
          <p:cNvPr id="24" name="Text Placeholder 23"/>
          <p:cNvSpPr>
            <a:spLocks noGrp="1"/>
          </p:cNvSpPr>
          <p:nvPr>
            <p:ph type="body" sz="quarter" idx="10"/>
          </p:nvPr>
        </p:nvSpPr>
        <p:spPr>
          <a:xfrm>
            <a:off x="622305" y="1404940"/>
            <a:ext cx="10945284" cy="4832375"/>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Rectangle 24">
            <a:extLst>
              <a:ext uri="{FF2B5EF4-FFF2-40B4-BE49-F238E27FC236}">
                <a16:creationId xmlns:a16="http://schemas.microsoft.com/office/drawing/2014/main" id="{4CA83293-4478-4307-A6C6-4D2C00095A11}"/>
              </a:ext>
            </a:extLst>
          </p:cNvPr>
          <p:cNvSpPr>
            <a:spLocks noGrp="1" noChangeArrowheads="1"/>
          </p:cNvSpPr>
          <p:nvPr>
            <p:ph type="sldNum" sz="quarter" idx="11"/>
          </p:nvPr>
        </p:nvSpPr>
        <p:spPr>
          <a:xfrm>
            <a:off x="10991851" y="6408738"/>
            <a:ext cx="618067" cy="2603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F11AB758-8571-4EE5-A0BA-7C3C8757532D}" type="slidenum">
              <a:rPr lang="fr-CA" altLang="fr-FR" smtClean="0">
                <a:solidFill>
                  <a:srgbClr val="000000"/>
                </a:solidFill>
                <a:cs typeface="Arial" panose="020B0604020202020204" pitchFamily="34" charset="0"/>
              </a:rPr>
              <a:pPr fontAlgn="base">
                <a:spcBef>
                  <a:spcPct val="0"/>
                </a:spcBef>
                <a:spcAft>
                  <a:spcPct val="0"/>
                </a:spcAft>
                <a:defRPr/>
              </a:pPr>
              <a:t>‹N°›</a:t>
            </a:fld>
            <a:endParaRPr lang="fr-CA" altLang="fr-FR">
              <a:solidFill>
                <a:srgbClr val="000000"/>
              </a:solidFill>
              <a:cs typeface="Arial" panose="020B0604020202020204" pitchFamily="34" charset="0"/>
            </a:endParaRPr>
          </a:p>
        </p:txBody>
      </p:sp>
    </p:spTree>
    <p:extLst>
      <p:ext uri="{BB962C8B-B14F-4D97-AF65-F5344CB8AC3E}">
        <p14:creationId xmlns:p14="http://schemas.microsoft.com/office/powerpoint/2010/main" val="333437741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1"/>
            <a:ext cx="10972800" cy="5851525"/>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279433278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53507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61914"/>
            <a:ext cx="10972800" cy="733427"/>
          </a:xfrm>
        </p:spPr>
        <p:txBody>
          <a:bodyPr/>
          <a:lstStyle/>
          <a:p>
            <a:r>
              <a:rPr lang="fr-FR"/>
              <a:t>Modifiez le style du titre</a:t>
            </a:r>
            <a:endParaRPr lang="fr-CA"/>
          </a:p>
        </p:txBody>
      </p:sp>
      <p:sp>
        <p:nvSpPr>
          <p:cNvPr id="3" name="Espace réservé du contenu 2"/>
          <p:cNvSpPr>
            <a:spLocks noGrp="1"/>
          </p:cNvSpPr>
          <p:nvPr>
            <p:ph idx="1"/>
          </p:nvPr>
        </p:nvSpPr>
        <p:spPr>
          <a:xfrm>
            <a:off x="310114" y="1260750"/>
            <a:ext cx="11468100" cy="48482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94094821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1"/>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Modifiez le style des sous-titres du masque</a:t>
            </a:r>
            <a:endParaRPr lang="fr-CA"/>
          </a:p>
        </p:txBody>
      </p:sp>
    </p:spTree>
    <p:extLst>
      <p:ext uri="{BB962C8B-B14F-4D97-AF65-F5344CB8AC3E}">
        <p14:creationId xmlns:p14="http://schemas.microsoft.com/office/powerpoint/2010/main" val="161855575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Rectangle 38">
            <a:extLst>
              <a:ext uri="{FF2B5EF4-FFF2-40B4-BE49-F238E27FC236}">
                <a16:creationId xmlns:a16="http://schemas.microsoft.com/office/drawing/2014/main" id="{F233A0DD-27FC-4B44-9296-B2203B1AE3F6}"/>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6F0B96-FE0A-4BD0-A4CE-C3A2B3256B0A}"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3" name="Groupe 9"/>
          <p:cNvGrpSpPr>
            <a:grpSpLocks/>
          </p:cNvGrpSpPr>
          <p:nvPr userDrawn="1"/>
        </p:nvGrpSpPr>
        <p:grpSpPr bwMode="auto">
          <a:xfrm>
            <a:off x="5596467" y="6434139"/>
            <a:ext cx="3263900" cy="261937"/>
            <a:chOff x="5131644" y="4238031"/>
            <a:chExt cx="2969614" cy="697275"/>
          </a:xfrm>
        </p:grpSpPr>
        <p:pic>
          <p:nvPicPr>
            <p:cNvPr id="4" name="Picture 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1D79B5-9CC8-499B-83F1-06EC86AF3193}"/>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www.qualiscope.ca/wp-content/uploads/2012/11/v-19-11-02-qualiscope-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3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3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33"/>
          <p:cNvSpPr>
            <a:spLocks noChangeShapeType="1"/>
          </p:cNvSpPr>
          <p:nvPr userDrawn="1"/>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61429354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4257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C73B35C-C50E-4E1D-B942-B116E2690CA7}" type="datetimeFigureOut">
              <a:rPr lang="fr-FR" smtClean="0"/>
              <a:t>18/11/2020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F839BF-CC9B-4515-89C3-D1CF0FA07045}" type="slidenum">
              <a:rPr lang="fr-FR" smtClean="0"/>
              <a:t>‹N°›</a:t>
            </a:fld>
            <a:endParaRPr lang="fr-FR"/>
          </a:p>
        </p:txBody>
      </p:sp>
    </p:spTree>
    <p:extLst>
      <p:ext uri="{BB962C8B-B14F-4D97-AF65-F5344CB8AC3E}">
        <p14:creationId xmlns:p14="http://schemas.microsoft.com/office/powerpoint/2010/main" val="2375998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Page de contenu">
    <p:spTree>
      <p:nvGrpSpPr>
        <p:cNvPr id="1" name=""/>
        <p:cNvGrpSpPr/>
        <p:nvPr/>
      </p:nvGrpSpPr>
      <p:grpSpPr>
        <a:xfrm>
          <a:off x="0" y="0"/>
          <a:ext cx="0" cy="0"/>
          <a:chOff x="0" y="0"/>
          <a:chExt cx="0" cy="0"/>
        </a:xfrm>
      </p:grpSpPr>
      <p:sp>
        <p:nvSpPr>
          <p:cNvPr id="19" name="Title Placeholder 7"/>
          <p:cNvSpPr>
            <a:spLocks noGrp="1"/>
          </p:cNvSpPr>
          <p:nvPr>
            <p:ph type="title"/>
          </p:nvPr>
        </p:nvSpPr>
        <p:spPr>
          <a:xfrm>
            <a:off x="622305" y="109541"/>
            <a:ext cx="10960100" cy="1079501"/>
          </a:xfrm>
          <a:prstGeom prst="rect">
            <a:avLst/>
          </a:prstGeom>
        </p:spPr>
        <p:txBody>
          <a:bodyPr rtlCol="0">
            <a:normAutofit/>
          </a:bodyPr>
          <a:lstStyle/>
          <a:p>
            <a:r>
              <a:rPr lang="fr-CA" dirty="0"/>
              <a:t>Click to </a:t>
            </a:r>
            <a:r>
              <a:rPr lang="fr-CA" dirty="0" err="1"/>
              <a:t>edit</a:t>
            </a:r>
            <a:r>
              <a:rPr lang="fr-CA" dirty="0"/>
              <a:t> Master </a:t>
            </a:r>
            <a:r>
              <a:rPr lang="fr-CA" dirty="0" err="1"/>
              <a:t>title</a:t>
            </a:r>
            <a:r>
              <a:rPr lang="fr-CA" dirty="0"/>
              <a:t> style</a:t>
            </a:r>
          </a:p>
        </p:txBody>
      </p:sp>
      <p:sp>
        <p:nvSpPr>
          <p:cNvPr id="24" name="Text Placeholder 23"/>
          <p:cNvSpPr>
            <a:spLocks noGrp="1"/>
          </p:cNvSpPr>
          <p:nvPr>
            <p:ph type="body" sz="quarter" idx="10"/>
          </p:nvPr>
        </p:nvSpPr>
        <p:spPr>
          <a:xfrm>
            <a:off x="622305" y="1404940"/>
            <a:ext cx="10945284" cy="4832375"/>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Rectangle 24">
            <a:extLst>
              <a:ext uri="{FF2B5EF4-FFF2-40B4-BE49-F238E27FC236}">
                <a16:creationId xmlns:a16="http://schemas.microsoft.com/office/drawing/2014/main" id="{4CA83293-4478-4307-A6C6-4D2C00095A11}"/>
              </a:ext>
            </a:extLst>
          </p:cNvPr>
          <p:cNvSpPr>
            <a:spLocks noGrp="1" noChangeArrowheads="1"/>
          </p:cNvSpPr>
          <p:nvPr>
            <p:ph type="sldNum" sz="quarter" idx="11"/>
          </p:nvPr>
        </p:nvSpPr>
        <p:spPr>
          <a:xfrm>
            <a:off x="10991851" y="6408738"/>
            <a:ext cx="618067" cy="2603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F11AB758-8571-4EE5-A0BA-7C3C8757532D}" type="slidenum">
              <a:rPr lang="fr-CA" altLang="fr-FR" smtClean="0">
                <a:solidFill>
                  <a:srgbClr val="000000"/>
                </a:solidFill>
                <a:cs typeface="Arial" panose="020B0604020202020204" pitchFamily="34" charset="0"/>
              </a:rPr>
              <a:pPr fontAlgn="base">
                <a:spcBef>
                  <a:spcPct val="0"/>
                </a:spcBef>
                <a:spcAft>
                  <a:spcPct val="0"/>
                </a:spcAft>
                <a:defRPr/>
              </a:pPr>
              <a:t>‹N°›</a:t>
            </a:fld>
            <a:endParaRPr lang="fr-CA" altLang="fr-FR">
              <a:solidFill>
                <a:srgbClr val="000000"/>
              </a:solidFill>
              <a:cs typeface="Arial" panose="020B0604020202020204" pitchFamily="34" charset="0"/>
            </a:endParaRPr>
          </a:p>
        </p:txBody>
      </p:sp>
    </p:spTree>
    <p:extLst>
      <p:ext uri="{BB962C8B-B14F-4D97-AF65-F5344CB8AC3E}">
        <p14:creationId xmlns:p14="http://schemas.microsoft.com/office/powerpoint/2010/main" val="43686509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1"/>
            <a:ext cx="10972800" cy="5851525"/>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79636945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30958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61914"/>
            <a:ext cx="10972800" cy="733427"/>
          </a:xfrm>
        </p:spPr>
        <p:txBody>
          <a:bodyPr/>
          <a:lstStyle/>
          <a:p>
            <a:r>
              <a:rPr lang="fr-FR"/>
              <a:t>Modifiez le style du titre</a:t>
            </a:r>
            <a:endParaRPr lang="fr-CA"/>
          </a:p>
        </p:txBody>
      </p:sp>
      <p:sp>
        <p:nvSpPr>
          <p:cNvPr id="3" name="Espace réservé du contenu 2"/>
          <p:cNvSpPr>
            <a:spLocks noGrp="1"/>
          </p:cNvSpPr>
          <p:nvPr>
            <p:ph idx="1"/>
          </p:nvPr>
        </p:nvSpPr>
        <p:spPr>
          <a:xfrm>
            <a:off x="310114" y="1260750"/>
            <a:ext cx="11468100" cy="48482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45853385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1"/>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Modifiez le style des sous-titres du masque</a:t>
            </a:r>
            <a:endParaRPr lang="fr-CA"/>
          </a:p>
        </p:txBody>
      </p:sp>
    </p:spTree>
    <p:extLst>
      <p:ext uri="{BB962C8B-B14F-4D97-AF65-F5344CB8AC3E}">
        <p14:creationId xmlns:p14="http://schemas.microsoft.com/office/powerpoint/2010/main" val="303542069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Rectangle 38">
            <a:extLst>
              <a:ext uri="{FF2B5EF4-FFF2-40B4-BE49-F238E27FC236}">
                <a16:creationId xmlns:a16="http://schemas.microsoft.com/office/drawing/2014/main" id="{F233A0DD-27FC-4B44-9296-B2203B1AE3F6}"/>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6F0B96-FE0A-4BD0-A4CE-C3A2B3256B0A}"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3" name="Groupe 9"/>
          <p:cNvGrpSpPr>
            <a:grpSpLocks/>
          </p:cNvGrpSpPr>
          <p:nvPr userDrawn="1"/>
        </p:nvGrpSpPr>
        <p:grpSpPr bwMode="auto">
          <a:xfrm>
            <a:off x="5596467" y="6434139"/>
            <a:ext cx="3263900" cy="261937"/>
            <a:chOff x="5131644" y="4238031"/>
            <a:chExt cx="2969614" cy="697275"/>
          </a:xfrm>
        </p:grpSpPr>
        <p:pic>
          <p:nvPicPr>
            <p:cNvPr id="4" name="Picture 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1D79B5-9CC8-499B-83F1-06EC86AF3193}"/>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www.qualiscope.ca/wp-content/uploads/2012/11/v-19-11-02-qualiscope-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3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3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33"/>
          <p:cNvSpPr>
            <a:spLocks noChangeShapeType="1"/>
          </p:cNvSpPr>
          <p:nvPr userDrawn="1"/>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56393269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84485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extLst>
      <p:ext uri="{BB962C8B-B14F-4D97-AF65-F5344CB8AC3E}">
        <p14:creationId xmlns:p14="http://schemas.microsoft.com/office/powerpoint/2010/main" val="358227453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Page de contenu">
    <p:spTree>
      <p:nvGrpSpPr>
        <p:cNvPr id="1" name=""/>
        <p:cNvGrpSpPr/>
        <p:nvPr/>
      </p:nvGrpSpPr>
      <p:grpSpPr>
        <a:xfrm>
          <a:off x="0" y="0"/>
          <a:ext cx="0" cy="0"/>
          <a:chOff x="0" y="0"/>
          <a:chExt cx="0" cy="0"/>
        </a:xfrm>
      </p:grpSpPr>
      <p:sp>
        <p:nvSpPr>
          <p:cNvPr id="19" name="Title Placeholder 7"/>
          <p:cNvSpPr>
            <a:spLocks noGrp="1"/>
          </p:cNvSpPr>
          <p:nvPr>
            <p:ph type="title"/>
          </p:nvPr>
        </p:nvSpPr>
        <p:spPr>
          <a:xfrm>
            <a:off x="622305" y="109541"/>
            <a:ext cx="10960100" cy="1079501"/>
          </a:xfrm>
          <a:prstGeom prst="rect">
            <a:avLst/>
          </a:prstGeom>
        </p:spPr>
        <p:txBody>
          <a:bodyPr rtlCol="0">
            <a:normAutofit/>
          </a:bodyPr>
          <a:lstStyle/>
          <a:p>
            <a:r>
              <a:rPr lang="fr-CA" dirty="0"/>
              <a:t>Click to </a:t>
            </a:r>
            <a:r>
              <a:rPr lang="fr-CA" dirty="0" err="1"/>
              <a:t>edit</a:t>
            </a:r>
            <a:r>
              <a:rPr lang="fr-CA" dirty="0"/>
              <a:t> Master </a:t>
            </a:r>
            <a:r>
              <a:rPr lang="fr-CA" dirty="0" err="1"/>
              <a:t>title</a:t>
            </a:r>
            <a:r>
              <a:rPr lang="fr-CA" dirty="0"/>
              <a:t> style</a:t>
            </a:r>
          </a:p>
        </p:txBody>
      </p:sp>
      <p:sp>
        <p:nvSpPr>
          <p:cNvPr id="24" name="Text Placeholder 23"/>
          <p:cNvSpPr>
            <a:spLocks noGrp="1"/>
          </p:cNvSpPr>
          <p:nvPr>
            <p:ph type="body" sz="quarter" idx="10"/>
          </p:nvPr>
        </p:nvSpPr>
        <p:spPr>
          <a:xfrm>
            <a:off x="622305" y="1404940"/>
            <a:ext cx="10945284" cy="4832375"/>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Rectangle 24">
            <a:extLst>
              <a:ext uri="{FF2B5EF4-FFF2-40B4-BE49-F238E27FC236}">
                <a16:creationId xmlns:a16="http://schemas.microsoft.com/office/drawing/2014/main" id="{4CA83293-4478-4307-A6C6-4D2C00095A11}"/>
              </a:ext>
            </a:extLst>
          </p:cNvPr>
          <p:cNvSpPr>
            <a:spLocks noGrp="1" noChangeArrowheads="1"/>
          </p:cNvSpPr>
          <p:nvPr>
            <p:ph type="sldNum" sz="quarter" idx="11"/>
          </p:nvPr>
        </p:nvSpPr>
        <p:spPr>
          <a:xfrm>
            <a:off x="10991851" y="6408738"/>
            <a:ext cx="618067" cy="2603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F11AB758-8571-4EE5-A0BA-7C3C8757532D}" type="slidenum">
              <a:rPr lang="fr-CA" altLang="fr-FR" smtClean="0">
                <a:solidFill>
                  <a:srgbClr val="000000"/>
                </a:solidFill>
                <a:cs typeface="Arial" panose="020B0604020202020204" pitchFamily="34" charset="0"/>
              </a:rPr>
              <a:pPr fontAlgn="base">
                <a:spcBef>
                  <a:spcPct val="0"/>
                </a:spcBef>
                <a:spcAft>
                  <a:spcPct val="0"/>
                </a:spcAft>
                <a:defRPr/>
              </a:pPr>
              <a:t>‹N°›</a:t>
            </a:fld>
            <a:endParaRPr lang="fr-CA" altLang="fr-FR">
              <a:solidFill>
                <a:srgbClr val="000000"/>
              </a:solidFill>
              <a:cs typeface="Arial" panose="020B0604020202020204" pitchFamily="34" charset="0"/>
            </a:endParaRPr>
          </a:p>
        </p:txBody>
      </p:sp>
    </p:spTree>
    <p:extLst>
      <p:ext uri="{BB962C8B-B14F-4D97-AF65-F5344CB8AC3E}">
        <p14:creationId xmlns:p14="http://schemas.microsoft.com/office/powerpoint/2010/main" val="354216241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1"/>
            <a:ext cx="10972800" cy="5851525"/>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24020249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C73B35C-C50E-4E1D-B942-B116E2690CA7}" type="datetimeFigureOut">
              <a:rPr lang="fr-FR" smtClean="0"/>
              <a:t>18/11/2020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1F839BF-CC9B-4515-89C3-D1CF0FA07045}" type="slidenum">
              <a:rPr lang="fr-FR" smtClean="0"/>
              <a:t>‹N°›</a:t>
            </a:fld>
            <a:endParaRPr lang="fr-FR"/>
          </a:p>
        </p:txBody>
      </p:sp>
    </p:spTree>
    <p:extLst>
      <p:ext uri="{BB962C8B-B14F-4D97-AF65-F5344CB8AC3E}">
        <p14:creationId xmlns:p14="http://schemas.microsoft.com/office/powerpoint/2010/main" val="305378653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5811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61914"/>
            <a:ext cx="10972800" cy="733427"/>
          </a:xfrm>
        </p:spPr>
        <p:txBody>
          <a:bodyPr/>
          <a:lstStyle/>
          <a:p>
            <a:r>
              <a:rPr lang="fr-FR"/>
              <a:t>Modifiez le style du titre</a:t>
            </a:r>
            <a:endParaRPr lang="fr-CA"/>
          </a:p>
        </p:txBody>
      </p:sp>
      <p:sp>
        <p:nvSpPr>
          <p:cNvPr id="3" name="Espace réservé du contenu 2"/>
          <p:cNvSpPr>
            <a:spLocks noGrp="1"/>
          </p:cNvSpPr>
          <p:nvPr>
            <p:ph idx="1"/>
          </p:nvPr>
        </p:nvSpPr>
        <p:spPr>
          <a:xfrm>
            <a:off x="310114" y="1260750"/>
            <a:ext cx="11468100" cy="48482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74218829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1"/>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Modifiez le style des sous-titres du masque</a:t>
            </a:r>
            <a:endParaRPr lang="fr-CA"/>
          </a:p>
        </p:txBody>
      </p:sp>
    </p:spTree>
    <p:extLst>
      <p:ext uri="{BB962C8B-B14F-4D97-AF65-F5344CB8AC3E}">
        <p14:creationId xmlns:p14="http://schemas.microsoft.com/office/powerpoint/2010/main" val="188121313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Rectangle 38">
            <a:extLst>
              <a:ext uri="{FF2B5EF4-FFF2-40B4-BE49-F238E27FC236}">
                <a16:creationId xmlns:a16="http://schemas.microsoft.com/office/drawing/2014/main" id="{F233A0DD-27FC-4B44-9296-B2203B1AE3F6}"/>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6F0B96-FE0A-4BD0-A4CE-C3A2B3256B0A}"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3" name="Groupe 9"/>
          <p:cNvGrpSpPr>
            <a:grpSpLocks/>
          </p:cNvGrpSpPr>
          <p:nvPr userDrawn="1"/>
        </p:nvGrpSpPr>
        <p:grpSpPr bwMode="auto">
          <a:xfrm>
            <a:off x="5596467" y="6434139"/>
            <a:ext cx="3263900" cy="261937"/>
            <a:chOff x="5131644" y="4238031"/>
            <a:chExt cx="2969614" cy="697275"/>
          </a:xfrm>
        </p:grpSpPr>
        <p:pic>
          <p:nvPicPr>
            <p:cNvPr id="4" name="Picture 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1D79B5-9CC8-499B-83F1-06EC86AF3193}"/>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www.qualiscope.ca/wp-content/uploads/2012/11/v-19-11-02-qualiscope-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3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3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33"/>
          <p:cNvSpPr>
            <a:spLocks noChangeShapeType="1"/>
          </p:cNvSpPr>
          <p:nvPr userDrawn="1"/>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85719215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2545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extLst>
      <p:ext uri="{BB962C8B-B14F-4D97-AF65-F5344CB8AC3E}">
        <p14:creationId xmlns:p14="http://schemas.microsoft.com/office/powerpoint/2010/main" val="107329574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Page de contenu">
    <p:spTree>
      <p:nvGrpSpPr>
        <p:cNvPr id="1" name=""/>
        <p:cNvGrpSpPr/>
        <p:nvPr/>
      </p:nvGrpSpPr>
      <p:grpSpPr>
        <a:xfrm>
          <a:off x="0" y="0"/>
          <a:ext cx="0" cy="0"/>
          <a:chOff x="0" y="0"/>
          <a:chExt cx="0" cy="0"/>
        </a:xfrm>
      </p:grpSpPr>
      <p:sp>
        <p:nvSpPr>
          <p:cNvPr id="19" name="Title Placeholder 7"/>
          <p:cNvSpPr>
            <a:spLocks noGrp="1"/>
          </p:cNvSpPr>
          <p:nvPr>
            <p:ph type="title"/>
          </p:nvPr>
        </p:nvSpPr>
        <p:spPr>
          <a:xfrm>
            <a:off x="622305" y="109541"/>
            <a:ext cx="10960100" cy="1079501"/>
          </a:xfrm>
          <a:prstGeom prst="rect">
            <a:avLst/>
          </a:prstGeom>
        </p:spPr>
        <p:txBody>
          <a:bodyPr rtlCol="0">
            <a:normAutofit/>
          </a:bodyPr>
          <a:lstStyle/>
          <a:p>
            <a:r>
              <a:rPr lang="fr-CA" dirty="0"/>
              <a:t>Click to </a:t>
            </a:r>
            <a:r>
              <a:rPr lang="fr-CA" dirty="0" err="1"/>
              <a:t>edit</a:t>
            </a:r>
            <a:r>
              <a:rPr lang="fr-CA" dirty="0"/>
              <a:t> Master </a:t>
            </a:r>
            <a:r>
              <a:rPr lang="fr-CA" dirty="0" err="1"/>
              <a:t>title</a:t>
            </a:r>
            <a:r>
              <a:rPr lang="fr-CA" dirty="0"/>
              <a:t> style</a:t>
            </a:r>
          </a:p>
        </p:txBody>
      </p:sp>
      <p:sp>
        <p:nvSpPr>
          <p:cNvPr id="24" name="Text Placeholder 23"/>
          <p:cNvSpPr>
            <a:spLocks noGrp="1"/>
          </p:cNvSpPr>
          <p:nvPr>
            <p:ph type="body" sz="quarter" idx="10"/>
          </p:nvPr>
        </p:nvSpPr>
        <p:spPr>
          <a:xfrm>
            <a:off x="622305" y="1404940"/>
            <a:ext cx="10945284" cy="4832375"/>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Rectangle 24">
            <a:extLst>
              <a:ext uri="{FF2B5EF4-FFF2-40B4-BE49-F238E27FC236}">
                <a16:creationId xmlns:a16="http://schemas.microsoft.com/office/drawing/2014/main" id="{4CA83293-4478-4307-A6C6-4D2C00095A11}"/>
              </a:ext>
            </a:extLst>
          </p:cNvPr>
          <p:cNvSpPr>
            <a:spLocks noGrp="1" noChangeArrowheads="1"/>
          </p:cNvSpPr>
          <p:nvPr>
            <p:ph type="sldNum" sz="quarter" idx="11"/>
          </p:nvPr>
        </p:nvSpPr>
        <p:spPr>
          <a:xfrm>
            <a:off x="10991851" y="6408738"/>
            <a:ext cx="618067" cy="2603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F11AB758-8571-4EE5-A0BA-7C3C8757532D}" type="slidenum">
              <a:rPr lang="fr-CA" altLang="fr-FR" smtClean="0">
                <a:solidFill>
                  <a:srgbClr val="000000"/>
                </a:solidFill>
                <a:cs typeface="Arial" panose="020B0604020202020204" pitchFamily="34" charset="0"/>
              </a:rPr>
              <a:pPr fontAlgn="base">
                <a:spcBef>
                  <a:spcPct val="0"/>
                </a:spcBef>
                <a:spcAft>
                  <a:spcPct val="0"/>
                </a:spcAft>
                <a:defRPr/>
              </a:pPr>
              <a:t>‹N°›</a:t>
            </a:fld>
            <a:endParaRPr lang="fr-CA" altLang="fr-FR">
              <a:solidFill>
                <a:srgbClr val="000000"/>
              </a:solidFill>
              <a:cs typeface="Arial" panose="020B0604020202020204" pitchFamily="34" charset="0"/>
            </a:endParaRPr>
          </a:p>
        </p:txBody>
      </p:sp>
    </p:spTree>
    <p:extLst>
      <p:ext uri="{BB962C8B-B14F-4D97-AF65-F5344CB8AC3E}">
        <p14:creationId xmlns:p14="http://schemas.microsoft.com/office/powerpoint/2010/main" val="20359613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1"/>
            <a:ext cx="10972800" cy="5851525"/>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117255195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04102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61914"/>
            <a:ext cx="10972800" cy="733427"/>
          </a:xfrm>
        </p:spPr>
        <p:txBody>
          <a:bodyPr/>
          <a:lstStyle/>
          <a:p>
            <a:r>
              <a:rPr lang="fr-FR"/>
              <a:t>Modifiez le style du titre</a:t>
            </a:r>
            <a:endParaRPr lang="fr-CA"/>
          </a:p>
        </p:txBody>
      </p:sp>
      <p:sp>
        <p:nvSpPr>
          <p:cNvPr id="3" name="Espace réservé du contenu 2"/>
          <p:cNvSpPr>
            <a:spLocks noGrp="1"/>
          </p:cNvSpPr>
          <p:nvPr>
            <p:ph idx="1"/>
          </p:nvPr>
        </p:nvSpPr>
        <p:spPr>
          <a:xfrm>
            <a:off x="310114" y="1260750"/>
            <a:ext cx="11468100" cy="48482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33307619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C73B35C-C50E-4E1D-B942-B116E2690CA7}" type="datetimeFigureOut">
              <a:rPr lang="fr-FR" smtClean="0"/>
              <a:t>18/11/2020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F839BF-CC9B-4515-89C3-D1CF0FA07045}" type="slidenum">
              <a:rPr lang="fr-FR" smtClean="0"/>
              <a:t>‹N°›</a:t>
            </a:fld>
            <a:endParaRPr lang="fr-FR"/>
          </a:p>
        </p:txBody>
      </p:sp>
    </p:spTree>
    <p:extLst>
      <p:ext uri="{BB962C8B-B14F-4D97-AF65-F5344CB8AC3E}">
        <p14:creationId xmlns:p14="http://schemas.microsoft.com/office/powerpoint/2010/main" val="210381828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1"/>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Modifiez le style des sous-titres du masque</a:t>
            </a:r>
            <a:endParaRPr lang="fr-CA"/>
          </a:p>
        </p:txBody>
      </p:sp>
    </p:spTree>
    <p:extLst>
      <p:ext uri="{BB962C8B-B14F-4D97-AF65-F5344CB8AC3E}">
        <p14:creationId xmlns:p14="http://schemas.microsoft.com/office/powerpoint/2010/main" val="141649131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Rectangle 38">
            <a:extLst>
              <a:ext uri="{FF2B5EF4-FFF2-40B4-BE49-F238E27FC236}">
                <a16:creationId xmlns:a16="http://schemas.microsoft.com/office/drawing/2014/main" id="{F233A0DD-27FC-4B44-9296-B2203B1AE3F6}"/>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6F0B96-FE0A-4BD0-A4CE-C3A2B3256B0A}"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3" name="Groupe 9"/>
          <p:cNvGrpSpPr>
            <a:grpSpLocks/>
          </p:cNvGrpSpPr>
          <p:nvPr userDrawn="1"/>
        </p:nvGrpSpPr>
        <p:grpSpPr bwMode="auto">
          <a:xfrm>
            <a:off x="5596467" y="6434139"/>
            <a:ext cx="3263900" cy="261937"/>
            <a:chOff x="5131644" y="4238031"/>
            <a:chExt cx="2969614" cy="697275"/>
          </a:xfrm>
        </p:grpSpPr>
        <p:pic>
          <p:nvPicPr>
            <p:cNvPr id="4" name="Picture 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1D79B5-9CC8-499B-83F1-06EC86AF3193}"/>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www.qualiscope.ca/wp-content/uploads/2012/11/v-19-11-02-qualiscope-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3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3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33"/>
          <p:cNvSpPr>
            <a:spLocks noChangeShapeType="1"/>
          </p:cNvSpPr>
          <p:nvPr userDrawn="1"/>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03182227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06951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extLst>
      <p:ext uri="{BB962C8B-B14F-4D97-AF65-F5344CB8AC3E}">
        <p14:creationId xmlns:p14="http://schemas.microsoft.com/office/powerpoint/2010/main" val="65756594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Page de contenu">
    <p:spTree>
      <p:nvGrpSpPr>
        <p:cNvPr id="1" name=""/>
        <p:cNvGrpSpPr/>
        <p:nvPr/>
      </p:nvGrpSpPr>
      <p:grpSpPr>
        <a:xfrm>
          <a:off x="0" y="0"/>
          <a:ext cx="0" cy="0"/>
          <a:chOff x="0" y="0"/>
          <a:chExt cx="0" cy="0"/>
        </a:xfrm>
      </p:grpSpPr>
      <p:sp>
        <p:nvSpPr>
          <p:cNvPr id="19" name="Title Placeholder 7"/>
          <p:cNvSpPr>
            <a:spLocks noGrp="1"/>
          </p:cNvSpPr>
          <p:nvPr>
            <p:ph type="title"/>
          </p:nvPr>
        </p:nvSpPr>
        <p:spPr>
          <a:xfrm>
            <a:off x="622305" y="109541"/>
            <a:ext cx="10960100" cy="1079501"/>
          </a:xfrm>
          <a:prstGeom prst="rect">
            <a:avLst/>
          </a:prstGeom>
        </p:spPr>
        <p:txBody>
          <a:bodyPr rtlCol="0">
            <a:normAutofit/>
          </a:bodyPr>
          <a:lstStyle/>
          <a:p>
            <a:r>
              <a:rPr lang="fr-CA" dirty="0"/>
              <a:t>Click to </a:t>
            </a:r>
            <a:r>
              <a:rPr lang="fr-CA" dirty="0" err="1"/>
              <a:t>edit</a:t>
            </a:r>
            <a:r>
              <a:rPr lang="fr-CA" dirty="0"/>
              <a:t> Master </a:t>
            </a:r>
            <a:r>
              <a:rPr lang="fr-CA" dirty="0" err="1"/>
              <a:t>title</a:t>
            </a:r>
            <a:r>
              <a:rPr lang="fr-CA" dirty="0"/>
              <a:t> style</a:t>
            </a:r>
          </a:p>
        </p:txBody>
      </p:sp>
      <p:sp>
        <p:nvSpPr>
          <p:cNvPr id="24" name="Text Placeholder 23"/>
          <p:cNvSpPr>
            <a:spLocks noGrp="1"/>
          </p:cNvSpPr>
          <p:nvPr>
            <p:ph type="body" sz="quarter" idx="10"/>
          </p:nvPr>
        </p:nvSpPr>
        <p:spPr>
          <a:xfrm>
            <a:off x="622305" y="1404940"/>
            <a:ext cx="10945284" cy="4832375"/>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Rectangle 24">
            <a:extLst>
              <a:ext uri="{FF2B5EF4-FFF2-40B4-BE49-F238E27FC236}">
                <a16:creationId xmlns:a16="http://schemas.microsoft.com/office/drawing/2014/main" id="{4CA83293-4478-4307-A6C6-4D2C00095A11}"/>
              </a:ext>
            </a:extLst>
          </p:cNvPr>
          <p:cNvSpPr>
            <a:spLocks noGrp="1" noChangeArrowheads="1"/>
          </p:cNvSpPr>
          <p:nvPr>
            <p:ph type="sldNum" sz="quarter" idx="11"/>
          </p:nvPr>
        </p:nvSpPr>
        <p:spPr>
          <a:xfrm>
            <a:off x="10991851" y="6408738"/>
            <a:ext cx="618067" cy="2603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F11AB758-8571-4EE5-A0BA-7C3C8757532D}" type="slidenum">
              <a:rPr lang="fr-CA" altLang="fr-FR" smtClean="0">
                <a:solidFill>
                  <a:srgbClr val="000000"/>
                </a:solidFill>
                <a:cs typeface="Arial" panose="020B0604020202020204" pitchFamily="34" charset="0"/>
              </a:rPr>
              <a:pPr fontAlgn="base">
                <a:spcBef>
                  <a:spcPct val="0"/>
                </a:spcBef>
                <a:spcAft>
                  <a:spcPct val="0"/>
                </a:spcAft>
                <a:defRPr/>
              </a:pPr>
              <a:t>‹N°›</a:t>
            </a:fld>
            <a:endParaRPr lang="fr-CA" altLang="fr-FR">
              <a:solidFill>
                <a:srgbClr val="000000"/>
              </a:solidFill>
              <a:cs typeface="Arial" panose="020B0604020202020204" pitchFamily="34" charset="0"/>
            </a:endParaRPr>
          </a:p>
        </p:txBody>
      </p:sp>
    </p:spTree>
    <p:extLst>
      <p:ext uri="{BB962C8B-B14F-4D97-AF65-F5344CB8AC3E}">
        <p14:creationId xmlns:p14="http://schemas.microsoft.com/office/powerpoint/2010/main" val="192750575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1"/>
            <a:ext cx="10972800" cy="5851525"/>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151915943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39832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61914"/>
            <a:ext cx="10972800" cy="733427"/>
          </a:xfrm>
        </p:spPr>
        <p:txBody>
          <a:bodyPr/>
          <a:lstStyle/>
          <a:p>
            <a:r>
              <a:rPr lang="fr-FR"/>
              <a:t>Modifiez le style du titre</a:t>
            </a:r>
            <a:endParaRPr lang="fr-CA"/>
          </a:p>
        </p:txBody>
      </p:sp>
      <p:sp>
        <p:nvSpPr>
          <p:cNvPr id="3" name="Espace réservé du contenu 2"/>
          <p:cNvSpPr>
            <a:spLocks noGrp="1"/>
          </p:cNvSpPr>
          <p:nvPr>
            <p:ph idx="1"/>
          </p:nvPr>
        </p:nvSpPr>
        <p:spPr>
          <a:xfrm>
            <a:off x="310114" y="1260750"/>
            <a:ext cx="11468100" cy="48482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40886346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1"/>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Modifiez le style des sous-titres du masque</a:t>
            </a:r>
            <a:endParaRPr lang="fr-CA"/>
          </a:p>
        </p:txBody>
      </p:sp>
    </p:spTree>
    <p:extLst>
      <p:ext uri="{BB962C8B-B14F-4D97-AF65-F5344CB8AC3E}">
        <p14:creationId xmlns:p14="http://schemas.microsoft.com/office/powerpoint/2010/main" val="313707935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Rectangle 38">
            <a:extLst>
              <a:ext uri="{FF2B5EF4-FFF2-40B4-BE49-F238E27FC236}">
                <a16:creationId xmlns:a16="http://schemas.microsoft.com/office/drawing/2014/main" id="{F233A0DD-27FC-4B44-9296-B2203B1AE3F6}"/>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6F0B96-FE0A-4BD0-A4CE-C3A2B3256B0A}"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3" name="Groupe 9"/>
          <p:cNvGrpSpPr>
            <a:grpSpLocks/>
          </p:cNvGrpSpPr>
          <p:nvPr userDrawn="1"/>
        </p:nvGrpSpPr>
        <p:grpSpPr bwMode="auto">
          <a:xfrm>
            <a:off x="5596467" y="6434139"/>
            <a:ext cx="3263900" cy="261937"/>
            <a:chOff x="5131644" y="4238031"/>
            <a:chExt cx="2969614" cy="697275"/>
          </a:xfrm>
        </p:grpSpPr>
        <p:pic>
          <p:nvPicPr>
            <p:cNvPr id="4" name="Picture 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1D79B5-9CC8-499B-83F1-06EC86AF3193}"/>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www.qualiscope.ca/wp-content/uploads/2012/11/v-19-11-02-qualiscope-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3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3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33"/>
          <p:cNvSpPr>
            <a:spLocks noChangeShapeType="1"/>
          </p:cNvSpPr>
          <p:nvPr userDrawn="1"/>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55667223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C73B35C-C50E-4E1D-B942-B116E2690CA7}" type="datetimeFigureOut">
              <a:rPr lang="fr-FR" smtClean="0"/>
              <a:t>18/11/2020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F839BF-CC9B-4515-89C3-D1CF0FA07045}" type="slidenum">
              <a:rPr lang="fr-FR" smtClean="0"/>
              <a:t>‹N°›</a:t>
            </a:fld>
            <a:endParaRPr lang="fr-FR"/>
          </a:p>
        </p:txBody>
      </p:sp>
    </p:spTree>
    <p:extLst>
      <p:ext uri="{BB962C8B-B14F-4D97-AF65-F5344CB8AC3E}">
        <p14:creationId xmlns:p14="http://schemas.microsoft.com/office/powerpoint/2010/main" val="187594047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20590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extLst>
      <p:ext uri="{BB962C8B-B14F-4D97-AF65-F5344CB8AC3E}">
        <p14:creationId xmlns:p14="http://schemas.microsoft.com/office/powerpoint/2010/main" val="46041652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Page de contenu">
    <p:spTree>
      <p:nvGrpSpPr>
        <p:cNvPr id="1" name=""/>
        <p:cNvGrpSpPr/>
        <p:nvPr/>
      </p:nvGrpSpPr>
      <p:grpSpPr>
        <a:xfrm>
          <a:off x="0" y="0"/>
          <a:ext cx="0" cy="0"/>
          <a:chOff x="0" y="0"/>
          <a:chExt cx="0" cy="0"/>
        </a:xfrm>
      </p:grpSpPr>
      <p:sp>
        <p:nvSpPr>
          <p:cNvPr id="19" name="Title Placeholder 7"/>
          <p:cNvSpPr>
            <a:spLocks noGrp="1"/>
          </p:cNvSpPr>
          <p:nvPr>
            <p:ph type="title"/>
          </p:nvPr>
        </p:nvSpPr>
        <p:spPr>
          <a:xfrm>
            <a:off x="622305" y="109541"/>
            <a:ext cx="10960100" cy="1079501"/>
          </a:xfrm>
          <a:prstGeom prst="rect">
            <a:avLst/>
          </a:prstGeom>
        </p:spPr>
        <p:txBody>
          <a:bodyPr rtlCol="0">
            <a:normAutofit/>
          </a:bodyPr>
          <a:lstStyle/>
          <a:p>
            <a:r>
              <a:rPr lang="fr-CA" dirty="0"/>
              <a:t>Click to </a:t>
            </a:r>
            <a:r>
              <a:rPr lang="fr-CA" dirty="0" err="1"/>
              <a:t>edit</a:t>
            </a:r>
            <a:r>
              <a:rPr lang="fr-CA" dirty="0"/>
              <a:t> Master </a:t>
            </a:r>
            <a:r>
              <a:rPr lang="fr-CA" dirty="0" err="1"/>
              <a:t>title</a:t>
            </a:r>
            <a:r>
              <a:rPr lang="fr-CA" dirty="0"/>
              <a:t> style</a:t>
            </a:r>
          </a:p>
        </p:txBody>
      </p:sp>
      <p:sp>
        <p:nvSpPr>
          <p:cNvPr id="24" name="Text Placeholder 23"/>
          <p:cNvSpPr>
            <a:spLocks noGrp="1"/>
          </p:cNvSpPr>
          <p:nvPr>
            <p:ph type="body" sz="quarter" idx="10"/>
          </p:nvPr>
        </p:nvSpPr>
        <p:spPr>
          <a:xfrm>
            <a:off x="622305" y="1404940"/>
            <a:ext cx="10945284" cy="4832375"/>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Rectangle 24">
            <a:extLst>
              <a:ext uri="{FF2B5EF4-FFF2-40B4-BE49-F238E27FC236}">
                <a16:creationId xmlns:a16="http://schemas.microsoft.com/office/drawing/2014/main" id="{4CA83293-4478-4307-A6C6-4D2C00095A11}"/>
              </a:ext>
            </a:extLst>
          </p:cNvPr>
          <p:cNvSpPr>
            <a:spLocks noGrp="1" noChangeArrowheads="1"/>
          </p:cNvSpPr>
          <p:nvPr>
            <p:ph type="sldNum" sz="quarter" idx="11"/>
          </p:nvPr>
        </p:nvSpPr>
        <p:spPr>
          <a:xfrm>
            <a:off x="10991851" y="6408738"/>
            <a:ext cx="618067" cy="2603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F11AB758-8571-4EE5-A0BA-7C3C8757532D}" type="slidenum">
              <a:rPr lang="fr-CA" altLang="fr-FR" smtClean="0">
                <a:solidFill>
                  <a:srgbClr val="000000"/>
                </a:solidFill>
                <a:cs typeface="Arial" panose="020B0604020202020204" pitchFamily="34" charset="0"/>
              </a:rPr>
              <a:pPr fontAlgn="base">
                <a:spcBef>
                  <a:spcPct val="0"/>
                </a:spcBef>
                <a:spcAft>
                  <a:spcPct val="0"/>
                </a:spcAft>
                <a:defRPr/>
              </a:pPr>
              <a:t>‹N°›</a:t>
            </a:fld>
            <a:endParaRPr lang="fr-CA" altLang="fr-FR">
              <a:solidFill>
                <a:srgbClr val="000000"/>
              </a:solidFill>
              <a:cs typeface="Arial" panose="020B0604020202020204" pitchFamily="34" charset="0"/>
            </a:endParaRPr>
          </a:p>
        </p:txBody>
      </p:sp>
    </p:spTree>
    <p:extLst>
      <p:ext uri="{BB962C8B-B14F-4D97-AF65-F5344CB8AC3E}">
        <p14:creationId xmlns:p14="http://schemas.microsoft.com/office/powerpoint/2010/main" val="419840941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1"/>
            <a:ext cx="10972800" cy="5851525"/>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60405922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54681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61914"/>
            <a:ext cx="10972800" cy="733427"/>
          </a:xfrm>
        </p:spPr>
        <p:txBody>
          <a:bodyPr/>
          <a:lstStyle/>
          <a:p>
            <a:r>
              <a:rPr lang="fr-FR"/>
              <a:t>Modifiez le style du titre</a:t>
            </a:r>
            <a:endParaRPr lang="fr-CA"/>
          </a:p>
        </p:txBody>
      </p:sp>
      <p:sp>
        <p:nvSpPr>
          <p:cNvPr id="3" name="Espace réservé du contenu 2"/>
          <p:cNvSpPr>
            <a:spLocks noGrp="1"/>
          </p:cNvSpPr>
          <p:nvPr>
            <p:ph idx="1"/>
          </p:nvPr>
        </p:nvSpPr>
        <p:spPr>
          <a:xfrm>
            <a:off x="310114" y="1260750"/>
            <a:ext cx="11468100" cy="48482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57047969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1"/>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Modifiez le style des sous-titres du masque</a:t>
            </a:r>
            <a:endParaRPr lang="fr-CA"/>
          </a:p>
        </p:txBody>
      </p:sp>
    </p:spTree>
    <p:extLst>
      <p:ext uri="{BB962C8B-B14F-4D97-AF65-F5344CB8AC3E}">
        <p14:creationId xmlns:p14="http://schemas.microsoft.com/office/powerpoint/2010/main" val="344862307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Rectangle 38">
            <a:extLst>
              <a:ext uri="{FF2B5EF4-FFF2-40B4-BE49-F238E27FC236}">
                <a16:creationId xmlns:a16="http://schemas.microsoft.com/office/drawing/2014/main" id="{F233A0DD-27FC-4B44-9296-B2203B1AE3F6}"/>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6F0B96-FE0A-4BD0-A4CE-C3A2B3256B0A}"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3" name="Groupe 9"/>
          <p:cNvGrpSpPr>
            <a:grpSpLocks/>
          </p:cNvGrpSpPr>
          <p:nvPr userDrawn="1"/>
        </p:nvGrpSpPr>
        <p:grpSpPr bwMode="auto">
          <a:xfrm>
            <a:off x="5596467" y="6434139"/>
            <a:ext cx="3263900" cy="261937"/>
            <a:chOff x="5131644" y="4238031"/>
            <a:chExt cx="2969614" cy="697275"/>
          </a:xfrm>
        </p:grpSpPr>
        <p:pic>
          <p:nvPicPr>
            <p:cNvPr id="4" name="Picture 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1D79B5-9CC8-499B-83F1-06EC86AF3193}"/>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www.qualiscope.ca/wp-content/uploads/2012/11/v-19-11-02-qualiscope-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3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3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33"/>
          <p:cNvSpPr>
            <a:spLocks noChangeShapeType="1"/>
          </p:cNvSpPr>
          <p:nvPr userDrawn="1"/>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2502874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14679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extLst>
      <p:ext uri="{BB962C8B-B14F-4D97-AF65-F5344CB8AC3E}">
        <p14:creationId xmlns:p14="http://schemas.microsoft.com/office/powerpoint/2010/main" val="124048109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C73B35C-C50E-4E1D-B942-B116E2690CA7}" type="datetimeFigureOut">
              <a:rPr lang="fr-FR" smtClean="0"/>
              <a:t>18/11/2020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F839BF-CC9B-4515-89C3-D1CF0FA07045}" type="slidenum">
              <a:rPr lang="fr-FR" smtClean="0"/>
              <a:t>‹N°›</a:t>
            </a:fld>
            <a:endParaRPr lang="fr-FR"/>
          </a:p>
        </p:txBody>
      </p:sp>
    </p:spTree>
    <p:extLst>
      <p:ext uri="{BB962C8B-B14F-4D97-AF65-F5344CB8AC3E}">
        <p14:creationId xmlns:p14="http://schemas.microsoft.com/office/powerpoint/2010/main" val="189915923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Page de contenu">
    <p:spTree>
      <p:nvGrpSpPr>
        <p:cNvPr id="1" name=""/>
        <p:cNvGrpSpPr/>
        <p:nvPr/>
      </p:nvGrpSpPr>
      <p:grpSpPr>
        <a:xfrm>
          <a:off x="0" y="0"/>
          <a:ext cx="0" cy="0"/>
          <a:chOff x="0" y="0"/>
          <a:chExt cx="0" cy="0"/>
        </a:xfrm>
      </p:grpSpPr>
      <p:sp>
        <p:nvSpPr>
          <p:cNvPr id="19" name="Title Placeholder 7"/>
          <p:cNvSpPr>
            <a:spLocks noGrp="1"/>
          </p:cNvSpPr>
          <p:nvPr>
            <p:ph type="title"/>
          </p:nvPr>
        </p:nvSpPr>
        <p:spPr>
          <a:xfrm>
            <a:off x="622305" y="109541"/>
            <a:ext cx="10960100" cy="1079501"/>
          </a:xfrm>
          <a:prstGeom prst="rect">
            <a:avLst/>
          </a:prstGeom>
        </p:spPr>
        <p:txBody>
          <a:bodyPr rtlCol="0">
            <a:normAutofit/>
          </a:bodyPr>
          <a:lstStyle/>
          <a:p>
            <a:r>
              <a:rPr lang="fr-CA" dirty="0"/>
              <a:t>Click to </a:t>
            </a:r>
            <a:r>
              <a:rPr lang="fr-CA" dirty="0" err="1"/>
              <a:t>edit</a:t>
            </a:r>
            <a:r>
              <a:rPr lang="fr-CA" dirty="0"/>
              <a:t> Master </a:t>
            </a:r>
            <a:r>
              <a:rPr lang="fr-CA" dirty="0" err="1"/>
              <a:t>title</a:t>
            </a:r>
            <a:r>
              <a:rPr lang="fr-CA" dirty="0"/>
              <a:t> style</a:t>
            </a:r>
          </a:p>
        </p:txBody>
      </p:sp>
      <p:sp>
        <p:nvSpPr>
          <p:cNvPr id="24" name="Text Placeholder 23"/>
          <p:cNvSpPr>
            <a:spLocks noGrp="1"/>
          </p:cNvSpPr>
          <p:nvPr>
            <p:ph type="body" sz="quarter" idx="10"/>
          </p:nvPr>
        </p:nvSpPr>
        <p:spPr>
          <a:xfrm>
            <a:off x="622305" y="1404940"/>
            <a:ext cx="10945284" cy="4832375"/>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Rectangle 24">
            <a:extLst>
              <a:ext uri="{FF2B5EF4-FFF2-40B4-BE49-F238E27FC236}">
                <a16:creationId xmlns:a16="http://schemas.microsoft.com/office/drawing/2014/main" id="{4CA83293-4478-4307-A6C6-4D2C00095A11}"/>
              </a:ext>
            </a:extLst>
          </p:cNvPr>
          <p:cNvSpPr>
            <a:spLocks noGrp="1" noChangeArrowheads="1"/>
          </p:cNvSpPr>
          <p:nvPr>
            <p:ph type="sldNum" sz="quarter" idx="11"/>
          </p:nvPr>
        </p:nvSpPr>
        <p:spPr>
          <a:xfrm>
            <a:off x="10991851" y="6408738"/>
            <a:ext cx="618067" cy="2603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F11AB758-8571-4EE5-A0BA-7C3C8757532D}" type="slidenum">
              <a:rPr lang="fr-CA" altLang="fr-FR" smtClean="0">
                <a:solidFill>
                  <a:srgbClr val="000000"/>
                </a:solidFill>
                <a:cs typeface="Arial" panose="020B0604020202020204" pitchFamily="34" charset="0"/>
              </a:rPr>
              <a:pPr fontAlgn="base">
                <a:spcBef>
                  <a:spcPct val="0"/>
                </a:spcBef>
                <a:spcAft>
                  <a:spcPct val="0"/>
                </a:spcAft>
                <a:defRPr/>
              </a:pPr>
              <a:t>‹N°›</a:t>
            </a:fld>
            <a:endParaRPr lang="fr-CA" altLang="fr-FR">
              <a:solidFill>
                <a:srgbClr val="000000"/>
              </a:solidFill>
              <a:cs typeface="Arial" panose="020B0604020202020204" pitchFamily="34" charset="0"/>
            </a:endParaRPr>
          </a:p>
        </p:txBody>
      </p:sp>
    </p:spTree>
    <p:extLst>
      <p:ext uri="{BB962C8B-B14F-4D97-AF65-F5344CB8AC3E}">
        <p14:creationId xmlns:p14="http://schemas.microsoft.com/office/powerpoint/2010/main" val="38446299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1"/>
            <a:ext cx="10972800" cy="5851525"/>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150693474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96902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61914"/>
            <a:ext cx="10972800" cy="733427"/>
          </a:xfrm>
        </p:spPr>
        <p:txBody>
          <a:bodyPr/>
          <a:lstStyle/>
          <a:p>
            <a:r>
              <a:rPr lang="fr-FR"/>
              <a:t>Modifiez le style du titre</a:t>
            </a:r>
            <a:endParaRPr lang="fr-CA"/>
          </a:p>
        </p:txBody>
      </p:sp>
      <p:sp>
        <p:nvSpPr>
          <p:cNvPr id="3" name="Espace réservé du contenu 2"/>
          <p:cNvSpPr>
            <a:spLocks noGrp="1"/>
          </p:cNvSpPr>
          <p:nvPr>
            <p:ph idx="1"/>
          </p:nvPr>
        </p:nvSpPr>
        <p:spPr>
          <a:xfrm>
            <a:off x="310114" y="1260750"/>
            <a:ext cx="11468100" cy="48482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7115486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1"/>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Modifiez le style des sous-titres du masque</a:t>
            </a:r>
            <a:endParaRPr lang="fr-CA"/>
          </a:p>
        </p:txBody>
      </p:sp>
    </p:spTree>
    <p:extLst>
      <p:ext uri="{BB962C8B-B14F-4D97-AF65-F5344CB8AC3E}">
        <p14:creationId xmlns:p14="http://schemas.microsoft.com/office/powerpoint/2010/main" val="56323984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Rectangle 38">
            <a:extLst>
              <a:ext uri="{FF2B5EF4-FFF2-40B4-BE49-F238E27FC236}">
                <a16:creationId xmlns:a16="http://schemas.microsoft.com/office/drawing/2014/main" id="{F233A0DD-27FC-4B44-9296-B2203B1AE3F6}"/>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6F0B96-FE0A-4BD0-A4CE-C3A2B3256B0A}"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3" name="Groupe 9"/>
          <p:cNvGrpSpPr>
            <a:grpSpLocks/>
          </p:cNvGrpSpPr>
          <p:nvPr userDrawn="1"/>
        </p:nvGrpSpPr>
        <p:grpSpPr bwMode="auto">
          <a:xfrm>
            <a:off x="5596467" y="6434139"/>
            <a:ext cx="3263900" cy="261937"/>
            <a:chOff x="5131644" y="4238031"/>
            <a:chExt cx="2969614" cy="697275"/>
          </a:xfrm>
        </p:grpSpPr>
        <p:pic>
          <p:nvPicPr>
            <p:cNvPr id="4" name="Picture 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1D79B5-9CC8-499B-83F1-06EC86AF3193}"/>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www.qualiscope.ca/wp-content/uploads/2012/11/v-19-11-02-qualiscope-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3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3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33"/>
          <p:cNvSpPr>
            <a:spLocks noChangeShapeType="1"/>
          </p:cNvSpPr>
          <p:nvPr userDrawn="1"/>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07616263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37734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extLst>
      <p:ext uri="{BB962C8B-B14F-4D97-AF65-F5344CB8AC3E}">
        <p14:creationId xmlns:p14="http://schemas.microsoft.com/office/powerpoint/2010/main" val="118626424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Page de contenu">
    <p:spTree>
      <p:nvGrpSpPr>
        <p:cNvPr id="1" name=""/>
        <p:cNvGrpSpPr/>
        <p:nvPr/>
      </p:nvGrpSpPr>
      <p:grpSpPr>
        <a:xfrm>
          <a:off x="0" y="0"/>
          <a:ext cx="0" cy="0"/>
          <a:chOff x="0" y="0"/>
          <a:chExt cx="0" cy="0"/>
        </a:xfrm>
      </p:grpSpPr>
      <p:sp>
        <p:nvSpPr>
          <p:cNvPr id="19" name="Title Placeholder 7"/>
          <p:cNvSpPr>
            <a:spLocks noGrp="1"/>
          </p:cNvSpPr>
          <p:nvPr>
            <p:ph type="title"/>
          </p:nvPr>
        </p:nvSpPr>
        <p:spPr>
          <a:xfrm>
            <a:off x="622305" y="109541"/>
            <a:ext cx="10960100" cy="1079501"/>
          </a:xfrm>
          <a:prstGeom prst="rect">
            <a:avLst/>
          </a:prstGeom>
        </p:spPr>
        <p:txBody>
          <a:bodyPr rtlCol="0">
            <a:normAutofit/>
          </a:bodyPr>
          <a:lstStyle/>
          <a:p>
            <a:r>
              <a:rPr lang="fr-CA" dirty="0"/>
              <a:t>Click to </a:t>
            </a:r>
            <a:r>
              <a:rPr lang="fr-CA" dirty="0" err="1"/>
              <a:t>edit</a:t>
            </a:r>
            <a:r>
              <a:rPr lang="fr-CA" dirty="0"/>
              <a:t> Master </a:t>
            </a:r>
            <a:r>
              <a:rPr lang="fr-CA" dirty="0" err="1"/>
              <a:t>title</a:t>
            </a:r>
            <a:r>
              <a:rPr lang="fr-CA" dirty="0"/>
              <a:t> style</a:t>
            </a:r>
          </a:p>
        </p:txBody>
      </p:sp>
      <p:sp>
        <p:nvSpPr>
          <p:cNvPr id="24" name="Text Placeholder 23"/>
          <p:cNvSpPr>
            <a:spLocks noGrp="1"/>
          </p:cNvSpPr>
          <p:nvPr>
            <p:ph type="body" sz="quarter" idx="10"/>
          </p:nvPr>
        </p:nvSpPr>
        <p:spPr>
          <a:xfrm>
            <a:off x="622305" y="1404940"/>
            <a:ext cx="10945284" cy="4832375"/>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Rectangle 24">
            <a:extLst>
              <a:ext uri="{FF2B5EF4-FFF2-40B4-BE49-F238E27FC236}">
                <a16:creationId xmlns:a16="http://schemas.microsoft.com/office/drawing/2014/main" id="{4CA83293-4478-4307-A6C6-4D2C00095A11}"/>
              </a:ext>
            </a:extLst>
          </p:cNvPr>
          <p:cNvSpPr>
            <a:spLocks noGrp="1" noChangeArrowheads="1"/>
          </p:cNvSpPr>
          <p:nvPr>
            <p:ph type="sldNum" sz="quarter" idx="11"/>
          </p:nvPr>
        </p:nvSpPr>
        <p:spPr>
          <a:xfrm>
            <a:off x="10991851" y="6408738"/>
            <a:ext cx="618067" cy="2603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F11AB758-8571-4EE5-A0BA-7C3C8757532D}" type="slidenum">
              <a:rPr lang="fr-CA" altLang="fr-FR" smtClean="0">
                <a:solidFill>
                  <a:srgbClr val="000000"/>
                </a:solidFill>
                <a:cs typeface="Arial" panose="020B0604020202020204" pitchFamily="34" charset="0"/>
              </a:rPr>
              <a:pPr fontAlgn="base">
                <a:spcBef>
                  <a:spcPct val="0"/>
                </a:spcBef>
                <a:spcAft>
                  <a:spcPct val="0"/>
                </a:spcAft>
                <a:defRPr/>
              </a:pPr>
              <a:t>‹N°›</a:t>
            </a:fld>
            <a:endParaRPr lang="fr-CA" altLang="fr-FR">
              <a:solidFill>
                <a:srgbClr val="000000"/>
              </a:solidFill>
              <a:cs typeface="Arial" panose="020B0604020202020204" pitchFamily="34" charset="0"/>
            </a:endParaRPr>
          </a:p>
        </p:txBody>
      </p:sp>
    </p:spTree>
    <p:extLst>
      <p:ext uri="{BB962C8B-B14F-4D97-AF65-F5344CB8AC3E}">
        <p14:creationId xmlns:p14="http://schemas.microsoft.com/office/powerpoint/2010/main" val="162107348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37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C73B35C-C50E-4E1D-B942-B116E2690CA7}" type="datetimeFigureOut">
              <a:rPr lang="fr-FR" smtClean="0"/>
              <a:t>18/11/2020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F839BF-CC9B-4515-89C3-D1CF0FA07045}" type="slidenum">
              <a:rPr lang="fr-FR" smtClean="0"/>
              <a:t>‹N°›</a:t>
            </a:fld>
            <a:endParaRPr lang="fr-FR"/>
          </a:p>
        </p:txBody>
      </p:sp>
    </p:spTree>
    <p:extLst>
      <p:ext uri="{BB962C8B-B14F-4D97-AF65-F5344CB8AC3E}">
        <p14:creationId xmlns:p14="http://schemas.microsoft.com/office/powerpoint/2010/main" val="230364606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757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924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874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1498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077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9812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823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6745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6479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50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slideLayout" Target="../slideLayouts/slideLayout74.xml"/><Relationship Id="rId16" Type="http://schemas.openxmlformats.org/officeDocument/2006/relationships/image" Target="../media/image7.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2.emf"/><Relationship Id="rId5" Type="http://schemas.openxmlformats.org/officeDocument/2006/relationships/slideLayout" Target="../slideLayouts/slideLayout77.xml"/><Relationship Id="rId15" Type="http://schemas.openxmlformats.org/officeDocument/2006/relationships/image" Target="../media/image6.png"/><Relationship Id="rId10" Type="http://schemas.openxmlformats.org/officeDocument/2006/relationships/image" Target="../media/image1.png"/><Relationship Id="rId19" Type="http://schemas.openxmlformats.org/officeDocument/2006/relationships/image" Target="../media/image10.png"/><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slideLayout" Target="../slideLayouts/slideLayout82.xml"/><Relationship Id="rId16" Type="http://schemas.openxmlformats.org/officeDocument/2006/relationships/image" Target="../media/image7.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2.emf"/><Relationship Id="rId5" Type="http://schemas.openxmlformats.org/officeDocument/2006/relationships/slideLayout" Target="../slideLayouts/slideLayout85.xml"/><Relationship Id="rId15" Type="http://schemas.openxmlformats.org/officeDocument/2006/relationships/image" Target="../media/image6.png"/><Relationship Id="rId10" Type="http://schemas.openxmlformats.org/officeDocument/2006/relationships/image" Target="../media/image1.png"/><Relationship Id="rId19" Type="http://schemas.openxmlformats.org/officeDocument/2006/relationships/image" Target="../media/image10.png"/><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2.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theme" Target="../theme/theme2.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slideLayout" Target="../slideLayouts/slideLayout13.xml"/><Relationship Id="rId16"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emf"/><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slideLayout" Target="../slideLayouts/slideLayout19.xml"/><Relationship Id="rId16"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emf"/><Relationship Id="rId5" Type="http://schemas.openxmlformats.org/officeDocument/2006/relationships/slideLayout" Target="../slideLayouts/slideLayout22.xml"/><Relationship Id="rId15" Type="http://schemas.openxmlformats.org/officeDocument/2006/relationships/image" Target="../media/image6.png"/><Relationship Id="rId10" Type="http://schemas.openxmlformats.org/officeDocument/2006/relationships/image" Target="../media/image1.png"/><Relationship Id="rId19" Type="http://schemas.openxmlformats.org/officeDocument/2006/relationships/image" Target="../media/image10.png"/><Relationship Id="rId4" Type="http://schemas.openxmlformats.org/officeDocument/2006/relationships/slideLayout" Target="../slideLayouts/slideLayout21.xml"/><Relationship Id="rId9" Type="http://schemas.openxmlformats.org/officeDocument/2006/relationships/theme" Target="../theme/theme3.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slideLayout" Target="../slideLayouts/slideLayout27.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2.emf"/><Relationship Id="rId5" Type="http://schemas.openxmlformats.org/officeDocument/2006/relationships/slideLayout" Target="../slideLayouts/slideLayout30.xml"/><Relationship Id="rId15" Type="http://schemas.openxmlformats.org/officeDocument/2006/relationships/image" Target="../media/image6.png"/><Relationship Id="rId10" Type="http://schemas.openxmlformats.org/officeDocument/2006/relationships/image" Target="../media/image1.png"/><Relationship Id="rId19" Type="http://schemas.openxmlformats.org/officeDocument/2006/relationships/image" Target="../media/image10.png"/><Relationship Id="rId4" Type="http://schemas.openxmlformats.org/officeDocument/2006/relationships/slideLayout" Target="../slideLayouts/slideLayout29.xml"/><Relationship Id="rId9" Type="http://schemas.openxmlformats.org/officeDocument/2006/relationships/theme" Target="../theme/theme4.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35.xml"/><Relationship Id="rId16"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3.png"/><Relationship Id="rId5" Type="http://schemas.openxmlformats.org/officeDocument/2006/relationships/slideLayout" Target="../slideLayouts/slideLayout38.xml"/><Relationship Id="rId15" Type="http://schemas.openxmlformats.org/officeDocument/2006/relationships/image" Target="../media/image7.png"/><Relationship Id="rId10" Type="http://schemas.openxmlformats.org/officeDocument/2006/relationships/image" Target="../media/image2.emf"/><Relationship Id="rId4" Type="http://schemas.openxmlformats.org/officeDocument/2006/relationships/slideLayout" Target="../slideLayouts/slideLayout37.xml"/><Relationship Id="rId9" Type="http://schemas.openxmlformats.org/officeDocument/2006/relationships/image" Target="../media/image1.png"/><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slideLayout" Target="../slideLayouts/slideLayout42.xml"/><Relationship Id="rId16" Type="http://schemas.openxmlformats.org/officeDocument/2006/relationships/image" Target="../media/image7.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2.emf"/><Relationship Id="rId5" Type="http://schemas.openxmlformats.org/officeDocument/2006/relationships/slideLayout" Target="../slideLayouts/slideLayout45.xml"/><Relationship Id="rId15" Type="http://schemas.openxmlformats.org/officeDocument/2006/relationships/image" Target="../media/image6.png"/><Relationship Id="rId10" Type="http://schemas.openxmlformats.org/officeDocument/2006/relationships/image" Target="../media/image1.png"/><Relationship Id="rId19" Type="http://schemas.openxmlformats.org/officeDocument/2006/relationships/image" Target="../media/image10.png"/><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slideLayout" Target="../slideLayouts/slideLayout50.xml"/><Relationship Id="rId16" Type="http://schemas.openxmlformats.org/officeDocument/2006/relationships/image" Target="../media/image7.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emf"/><Relationship Id="rId5" Type="http://schemas.openxmlformats.org/officeDocument/2006/relationships/slideLayout" Target="../slideLayouts/slideLayout53.xml"/><Relationship Id="rId15" Type="http://schemas.openxmlformats.org/officeDocument/2006/relationships/image" Target="../media/image6.png"/><Relationship Id="rId10" Type="http://schemas.openxmlformats.org/officeDocument/2006/relationships/image" Target="../media/image1.png"/><Relationship Id="rId19" Type="http://schemas.openxmlformats.org/officeDocument/2006/relationships/image" Target="../media/image10.png"/><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slideLayout" Target="../slideLayouts/slideLayout58.xml"/><Relationship Id="rId16" Type="http://schemas.openxmlformats.org/officeDocument/2006/relationships/image" Target="../media/image7.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2.emf"/><Relationship Id="rId5" Type="http://schemas.openxmlformats.org/officeDocument/2006/relationships/slideLayout" Target="../slideLayouts/slideLayout61.xml"/><Relationship Id="rId15" Type="http://schemas.openxmlformats.org/officeDocument/2006/relationships/image" Target="../media/image6.png"/><Relationship Id="rId10" Type="http://schemas.openxmlformats.org/officeDocument/2006/relationships/image" Target="../media/image1.png"/><Relationship Id="rId19" Type="http://schemas.openxmlformats.org/officeDocument/2006/relationships/image" Target="../media/image10.png"/><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slideLayout" Target="../slideLayouts/slideLayout66.xml"/><Relationship Id="rId16" Type="http://schemas.openxmlformats.org/officeDocument/2006/relationships/image" Target="../media/image7.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2.emf"/><Relationship Id="rId5" Type="http://schemas.openxmlformats.org/officeDocument/2006/relationships/slideLayout" Target="../slideLayouts/slideLayout69.xml"/><Relationship Id="rId15" Type="http://schemas.openxmlformats.org/officeDocument/2006/relationships/image" Target="../media/image6.png"/><Relationship Id="rId10" Type="http://schemas.openxmlformats.org/officeDocument/2006/relationships/image" Target="../media/image1.png"/><Relationship Id="rId19" Type="http://schemas.openxmlformats.org/officeDocument/2006/relationships/image" Target="../media/image10.png"/><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030A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3B35C-C50E-4E1D-B942-B116E2690CA7}" type="datetimeFigureOut">
              <a:rPr lang="fr-FR" smtClean="0"/>
              <a:t>18/11/2020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839BF-CC9B-4515-89C3-D1CF0FA07045}" type="slidenum">
              <a:rPr lang="fr-FR" smtClean="0"/>
              <a:t>‹N°›</a:t>
            </a:fld>
            <a:endParaRPr lang="fr-FR"/>
          </a:p>
        </p:txBody>
      </p:sp>
    </p:spTree>
    <p:extLst>
      <p:ext uri="{BB962C8B-B14F-4D97-AF65-F5344CB8AC3E}">
        <p14:creationId xmlns:p14="http://schemas.microsoft.com/office/powerpoint/2010/main" val="355827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gradFill rotWithShape="0">
          <a:gsLst>
            <a:gs pos="0">
              <a:srgbClr val="99FFCC"/>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gray">
          <a:xfrm>
            <a:off x="232834" y="1241426"/>
            <a:ext cx="114681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fr-CA" altLang="fr-FR" smtClean="0"/>
              <a:t>Click to edit Master text styles</a:t>
            </a:r>
          </a:p>
          <a:p>
            <a:pPr lvl="1"/>
            <a:r>
              <a:rPr lang="fr-CA" altLang="fr-FR" smtClean="0"/>
              <a:t>Second Level</a:t>
            </a:r>
          </a:p>
          <a:p>
            <a:pPr lvl="2"/>
            <a:r>
              <a:rPr lang="fr-CA" altLang="fr-FR" smtClean="0"/>
              <a:t>Third Levelasd</a:t>
            </a:r>
          </a:p>
          <a:p>
            <a:pPr lvl="3"/>
            <a:r>
              <a:rPr lang="fr-CA" altLang="fr-FR" smtClean="0"/>
              <a:t>Fourth</a:t>
            </a:r>
          </a:p>
        </p:txBody>
      </p:sp>
      <p:sp>
        <p:nvSpPr>
          <p:cNvPr id="1027" name="Line 33"/>
          <p:cNvSpPr>
            <a:spLocks noChangeShapeType="1"/>
          </p:cNvSpPr>
          <p:nvPr/>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8" name="Rectangle 36"/>
          <p:cNvSpPr>
            <a:spLocks noGrp="1" noChangeArrowheads="1"/>
          </p:cNvSpPr>
          <p:nvPr>
            <p:ph type="title"/>
          </p:nvPr>
        </p:nvSpPr>
        <p:spPr bwMode="auto">
          <a:xfrm>
            <a:off x="0" y="-61913"/>
            <a:ext cx="10972800" cy="7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fr-CA" altLang="fr-FR" smtClean="0"/>
              <a:t>Click to edit Master title style</a:t>
            </a:r>
          </a:p>
        </p:txBody>
      </p:sp>
      <p:sp>
        <p:nvSpPr>
          <p:cNvPr id="1029" name="Rectangle 38">
            <a:extLst>
              <a:ext uri="{FF2B5EF4-FFF2-40B4-BE49-F238E27FC236}">
                <a16:creationId xmlns:a16="http://schemas.microsoft.com/office/drawing/2014/main" id="{854A6EF8-D4A4-43C2-BFDA-181104191A3F}"/>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D63F056-8D21-4B2D-93B8-2BF9DCFD00A7}"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1030" name="Groupe 9"/>
          <p:cNvGrpSpPr>
            <a:grpSpLocks/>
          </p:cNvGrpSpPr>
          <p:nvPr userDrawn="1"/>
        </p:nvGrpSpPr>
        <p:grpSpPr bwMode="auto">
          <a:xfrm>
            <a:off x="5596467" y="6434139"/>
            <a:ext cx="3263900" cy="261937"/>
            <a:chOff x="5131644" y="4238031"/>
            <a:chExt cx="2969614" cy="697275"/>
          </a:xfrm>
        </p:grpSpPr>
        <p:pic>
          <p:nvPicPr>
            <p:cNvPr id="1041" name="Picture 4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a:extLst>
                <a:ext uri="{FF2B5EF4-FFF2-40B4-BE49-F238E27FC236}">
                  <a16:creationId xmlns:a16="http://schemas.microsoft.com/office/drawing/2014/main" id="{B5925E45-913B-4D2F-9D23-7D3A5264FA47}"/>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1031" name="Picture 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http://www.qualiscope.ca/wp-content/uploads/2012/11/v-19-11-02-qualiscope-log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 1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13"/>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1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 1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20"/>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28098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1pPr>
      <a:lvl2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5pPr>
      <a:lvl6pPr marL="457189" algn="l" rtl="0" eaLnBrk="0" fontAlgn="base" hangingPunct="0">
        <a:lnSpc>
          <a:spcPct val="80000"/>
        </a:lnSpc>
        <a:spcBef>
          <a:spcPct val="0"/>
        </a:spcBef>
        <a:spcAft>
          <a:spcPct val="0"/>
        </a:spcAft>
        <a:defRPr sz="2400" b="1">
          <a:solidFill>
            <a:srgbClr val="0000B6"/>
          </a:solidFill>
          <a:latin typeface="Verdana" pitchFamily="34" charset="0"/>
        </a:defRPr>
      </a:lvl6pPr>
      <a:lvl7pPr marL="914377" algn="l" rtl="0" eaLnBrk="0" fontAlgn="base" hangingPunct="0">
        <a:lnSpc>
          <a:spcPct val="80000"/>
        </a:lnSpc>
        <a:spcBef>
          <a:spcPct val="0"/>
        </a:spcBef>
        <a:spcAft>
          <a:spcPct val="0"/>
        </a:spcAft>
        <a:defRPr sz="2400" b="1">
          <a:solidFill>
            <a:srgbClr val="0000B6"/>
          </a:solidFill>
          <a:latin typeface="Verdana" pitchFamily="34" charset="0"/>
        </a:defRPr>
      </a:lvl7pPr>
      <a:lvl8pPr marL="1371566" algn="l" rtl="0" eaLnBrk="0" fontAlgn="base" hangingPunct="0">
        <a:lnSpc>
          <a:spcPct val="80000"/>
        </a:lnSpc>
        <a:spcBef>
          <a:spcPct val="0"/>
        </a:spcBef>
        <a:spcAft>
          <a:spcPct val="0"/>
        </a:spcAft>
        <a:defRPr sz="2400" b="1">
          <a:solidFill>
            <a:srgbClr val="0000B6"/>
          </a:solidFill>
          <a:latin typeface="Verdana" pitchFamily="34" charset="0"/>
        </a:defRPr>
      </a:lvl8pPr>
      <a:lvl9pPr marL="1828754" algn="l" rtl="0" eaLnBrk="0" fontAlgn="base" hangingPunct="0">
        <a:lnSpc>
          <a:spcPct val="80000"/>
        </a:lnSpc>
        <a:spcBef>
          <a:spcPct val="0"/>
        </a:spcBef>
        <a:spcAft>
          <a:spcPct val="0"/>
        </a:spcAft>
        <a:defRPr sz="2400" b="1">
          <a:solidFill>
            <a:srgbClr val="0000B6"/>
          </a:solidFill>
          <a:latin typeface="Verdana" pitchFamily="34" charset="0"/>
        </a:defRPr>
      </a:lvl9pPr>
    </p:titleStyle>
    <p:bodyStyle>
      <a:lvl1pPr marL="379413" indent="-379413" algn="l" rtl="0" eaLnBrk="0" fontAlgn="base" hangingPunct="0">
        <a:lnSpc>
          <a:spcPct val="90000"/>
        </a:lnSpc>
        <a:spcBef>
          <a:spcPct val="20000"/>
        </a:spcBef>
        <a:spcAft>
          <a:spcPct val="0"/>
        </a:spcAft>
        <a:buClr>
          <a:schemeClr val="tx1"/>
        </a:buClr>
        <a:buSzPct val="80000"/>
        <a:buFont typeface="Wingdings" panose="05000000000000000000" pitchFamily="2" charset="2"/>
        <a:buChar char="u"/>
        <a:defRPr sz="2800">
          <a:solidFill>
            <a:schemeClr val="tx1"/>
          </a:solidFill>
          <a:latin typeface="Calibri" pitchFamily="34" charset="0"/>
          <a:ea typeface="Calibri" pitchFamily="34" charset="0"/>
          <a:cs typeface="Calibri" pitchFamily="34" charset="0"/>
        </a:defRPr>
      </a:lvl1pPr>
      <a:lvl2pPr marL="855663" indent="-284163" algn="l" rtl="0" eaLnBrk="0" fontAlgn="base" hangingPunct="0">
        <a:lnSpc>
          <a:spcPct val="90000"/>
        </a:lnSpc>
        <a:spcBef>
          <a:spcPct val="20000"/>
        </a:spcBef>
        <a:spcAft>
          <a:spcPct val="0"/>
        </a:spcAft>
        <a:buClr>
          <a:srgbClr val="050087"/>
        </a:buClr>
        <a:buChar char="•"/>
        <a:defRPr sz="2400">
          <a:solidFill>
            <a:schemeClr val="tx1"/>
          </a:solidFill>
          <a:latin typeface="Calibri" pitchFamily="34" charset="0"/>
          <a:ea typeface="Calibri" pitchFamily="34" charset="0"/>
          <a:cs typeface="Calibri" pitchFamily="34" charset="0"/>
        </a:defRPr>
      </a:lvl2pPr>
      <a:lvl3pPr marL="1274763" indent="-227013" algn="l" rtl="0" eaLnBrk="0" fontAlgn="base" hangingPunct="0">
        <a:lnSpc>
          <a:spcPct val="90000"/>
        </a:lnSpc>
        <a:spcBef>
          <a:spcPct val="20000"/>
        </a:spcBef>
        <a:spcAft>
          <a:spcPct val="0"/>
        </a:spcAft>
        <a:buClr>
          <a:srgbClr val="050087"/>
        </a:buClr>
        <a:buFont typeface="Marlett" pitchFamily="2" charset="2"/>
        <a:buChar char="q"/>
        <a:defRPr sz="2800">
          <a:solidFill>
            <a:schemeClr val="tx1"/>
          </a:solidFill>
          <a:latin typeface="Calibri" pitchFamily="34" charset="0"/>
          <a:ea typeface="Calibri" pitchFamily="34" charset="0"/>
          <a:cs typeface="Calibri" pitchFamily="34" charset="0"/>
        </a:defRPr>
      </a:lvl3pPr>
      <a:lvl4pPr marL="1693863" indent="-227013" algn="l" rtl="0" eaLnBrk="0" fontAlgn="base" hangingPunct="0">
        <a:lnSpc>
          <a:spcPct val="90000"/>
        </a:lnSpc>
        <a:spcBef>
          <a:spcPct val="20000"/>
        </a:spcBef>
        <a:spcAft>
          <a:spcPct val="0"/>
        </a:spcAft>
        <a:buClr>
          <a:srgbClr val="0000FF"/>
        </a:buClr>
        <a:buFont typeface="Marlett" pitchFamily="2" charset="2"/>
        <a:buChar char="q"/>
        <a:defRPr sz="2400">
          <a:solidFill>
            <a:schemeClr val="tx1"/>
          </a:solidFill>
          <a:latin typeface="Calibri" pitchFamily="34" charset="0"/>
          <a:ea typeface="Calibri" pitchFamily="34" charset="0"/>
          <a:cs typeface="Calibri" pitchFamily="34" charset="0"/>
        </a:defRPr>
      </a:lvl4pPr>
      <a:lvl5pPr marL="2112963" indent="-227013" algn="l" rtl="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itchFamily="34" charset="0"/>
          <a:ea typeface="Calibri" pitchFamily="34" charset="0"/>
          <a:cs typeface="Calibri" pitchFamily="34" charset="0"/>
        </a:defRPr>
      </a:lvl5pPr>
      <a:lvl6pPr marL="2571686"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6pPr>
      <a:lvl7pPr marL="3028875"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7pPr>
      <a:lvl8pPr marL="3486064"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8pPr>
      <a:lvl9pPr marL="3943252"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gradFill rotWithShape="0">
          <a:gsLst>
            <a:gs pos="0">
              <a:srgbClr val="99FFCC"/>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gray">
          <a:xfrm>
            <a:off x="232834" y="1241426"/>
            <a:ext cx="114681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fr-CA" altLang="fr-FR" smtClean="0"/>
              <a:t>Click to edit Master text styles</a:t>
            </a:r>
          </a:p>
          <a:p>
            <a:pPr lvl="1"/>
            <a:r>
              <a:rPr lang="fr-CA" altLang="fr-FR" smtClean="0"/>
              <a:t>Second Level</a:t>
            </a:r>
          </a:p>
          <a:p>
            <a:pPr lvl="2"/>
            <a:r>
              <a:rPr lang="fr-CA" altLang="fr-FR" smtClean="0"/>
              <a:t>Third Levelasd</a:t>
            </a:r>
          </a:p>
          <a:p>
            <a:pPr lvl="3"/>
            <a:r>
              <a:rPr lang="fr-CA" altLang="fr-FR" smtClean="0"/>
              <a:t>Fourth</a:t>
            </a:r>
          </a:p>
        </p:txBody>
      </p:sp>
      <p:sp>
        <p:nvSpPr>
          <p:cNvPr id="1027" name="Line 33"/>
          <p:cNvSpPr>
            <a:spLocks noChangeShapeType="1"/>
          </p:cNvSpPr>
          <p:nvPr/>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8" name="Rectangle 36"/>
          <p:cNvSpPr>
            <a:spLocks noGrp="1" noChangeArrowheads="1"/>
          </p:cNvSpPr>
          <p:nvPr>
            <p:ph type="title"/>
          </p:nvPr>
        </p:nvSpPr>
        <p:spPr bwMode="auto">
          <a:xfrm>
            <a:off x="0" y="-61913"/>
            <a:ext cx="10972800" cy="7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fr-CA" altLang="fr-FR" smtClean="0"/>
              <a:t>Click to edit Master title style</a:t>
            </a:r>
          </a:p>
        </p:txBody>
      </p:sp>
      <p:sp>
        <p:nvSpPr>
          <p:cNvPr id="1029" name="Rectangle 38">
            <a:extLst>
              <a:ext uri="{FF2B5EF4-FFF2-40B4-BE49-F238E27FC236}">
                <a16:creationId xmlns:a16="http://schemas.microsoft.com/office/drawing/2014/main" id="{854A6EF8-D4A4-43C2-BFDA-181104191A3F}"/>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D63F056-8D21-4B2D-93B8-2BF9DCFD00A7}"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1030" name="Groupe 9"/>
          <p:cNvGrpSpPr>
            <a:grpSpLocks/>
          </p:cNvGrpSpPr>
          <p:nvPr userDrawn="1"/>
        </p:nvGrpSpPr>
        <p:grpSpPr bwMode="auto">
          <a:xfrm>
            <a:off x="5596467" y="6434139"/>
            <a:ext cx="3263900" cy="261937"/>
            <a:chOff x="5131644" y="4238031"/>
            <a:chExt cx="2969614" cy="697275"/>
          </a:xfrm>
        </p:grpSpPr>
        <p:pic>
          <p:nvPicPr>
            <p:cNvPr id="1041" name="Picture 4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a:extLst>
                <a:ext uri="{FF2B5EF4-FFF2-40B4-BE49-F238E27FC236}">
                  <a16:creationId xmlns:a16="http://schemas.microsoft.com/office/drawing/2014/main" id="{B5925E45-913B-4D2F-9D23-7D3A5264FA47}"/>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1031" name="Picture 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http://www.qualiscope.ca/wp-content/uploads/2012/11/v-19-11-02-qualiscope-log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 1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13"/>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1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 1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20"/>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04322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1pPr>
      <a:lvl2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5pPr>
      <a:lvl6pPr marL="457189" algn="l" rtl="0" eaLnBrk="0" fontAlgn="base" hangingPunct="0">
        <a:lnSpc>
          <a:spcPct val="80000"/>
        </a:lnSpc>
        <a:spcBef>
          <a:spcPct val="0"/>
        </a:spcBef>
        <a:spcAft>
          <a:spcPct val="0"/>
        </a:spcAft>
        <a:defRPr sz="2400" b="1">
          <a:solidFill>
            <a:srgbClr val="0000B6"/>
          </a:solidFill>
          <a:latin typeface="Verdana" pitchFamily="34" charset="0"/>
        </a:defRPr>
      </a:lvl6pPr>
      <a:lvl7pPr marL="914377" algn="l" rtl="0" eaLnBrk="0" fontAlgn="base" hangingPunct="0">
        <a:lnSpc>
          <a:spcPct val="80000"/>
        </a:lnSpc>
        <a:spcBef>
          <a:spcPct val="0"/>
        </a:spcBef>
        <a:spcAft>
          <a:spcPct val="0"/>
        </a:spcAft>
        <a:defRPr sz="2400" b="1">
          <a:solidFill>
            <a:srgbClr val="0000B6"/>
          </a:solidFill>
          <a:latin typeface="Verdana" pitchFamily="34" charset="0"/>
        </a:defRPr>
      </a:lvl7pPr>
      <a:lvl8pPr marL="1371566" algn="l" rtl="0" eaLnBrk="0" fontAlgn="base" hangingPunct="0">
        <a:lnSpc>
          <a:spcPct val="80000"/>
        </a:lnSpc>
        <a:spcBef>
          <a:spcPct val="0"/>
        </a:spcBef>
        <a:spcAft>
          <a:spcPct val="0"/>
        </a:spcAft>
        <a:defRPr sz="2400" b="1">
          <a:solidFill>
            <a:srgbClr val="0000B6"/>
          </a:solidFill>
          <a:latin typeface="Verdana" pitchFamily="34" charset="0"/>
        </a:defRPr>
      </a:lvl8pPr>
      <a:lvl9pPr marL="1828754" algn="l" rtl="0" eaLnBrk="0" fontAlgn="base" hangingPunct="0">
        <a:lnSpc>
          <a:spcPct val="80000"/>
        </a:lnSpc>
        <a:spcBef>
          <a:spcPct val="0"/>
        </a:spcBef>
        <a:spcAft>
          <a:spcPct val="0"/>
        </a:spcAft>
        <a:defRPr sz="2400" b="1">
          <a:solidFill>
            <a:srgbClr val="0000B6"/>
          </a:solidFill>
          <a:latin typeface="Verdana" pitchFamily="34" charset="0"/>
        </a:defRPr>
      </a:lvl9pPr>
    </p:titleStyle>
    <p:bodyStyle>
      <a:lvl1pPr marL="379413" indent="-379413" algn="l" rtl="0" eaLnBrk="0" fontAlgn="base" hangingPunct="0">
        <a:lnSpc>
          <a:spcPct val="90000"/>
        </a:lnSpc>
        <a:spcBef>
          <a:spcPct val="20000"/>
        </a:spcBef>
        <a:spcAft>
          <a:spcPct val="0"/>
        </a:spcAft>
        <a:buClr>
          <a:schemeClr val="tx1"/>
        </a:buClr>
        <a:buSzPct val="80000"/>
        <a:buFont typeface="Wingdings" panose="05000000000000000000" pitchFamily="2" charset="2"/>
        <a:buChar char="u"/>
        <a:defRPr sz="2800">
          <a:solidFill>
            <a:schemeClr val="tx1"/>
          </a:solidFill>
          <a:latin typeface="Calibri" pitchFamily="34" charset="0"/>
          <a:ea typeface="Calibri" pitchFamily="34" charset="0"/>
          <a:cs typeface="Calibri" pitchFamily="34" charset="0"/>
        </a:defRPr>
      </a:lvl1pPr>
      <a:lvl2pPr marL="855663" indent="-284163" algn="l" rtl="0" eaLnBrk="0" fontAlgn="base" hangingPunct="0">
        <a:lnSpc>
          <a:spcPct val="90000"/>
        </a:lnSpc>
        <a:spcBef>
          <a:spcPct val="20000"/>
        </a:spcBef>
        <a:spcAft>
          <a:spcPct val="0"/>
        </a:spcAft>
        <a:buClr>
          <a:srgbClr val="050087"/>
        </a:buClr>
        <a:buChar char="•"/>
        <a:defRPr sz="2400">
          <a:solidFill>
            <a:schemeClr val="tx1"/>
          </a:solidFill>
          <a:latin typeface="Calibri" pitchFamily="34" charset="0"/>
          <a:ea typeface="Calibri" pitchFamily="34" charset="0"/>
          <a:cs typeface="Calibri" pitchFamily="34" charset="0"/>
        </a:defRPr>
      </a:lvl2pPr>
      <a:lvl3pPr marL="1274763" indent="-227013" algn="l" rtl="0" eaLnBrk="0" fontAlgn="base" hangingPunct="0">
        <a:lnSpc>
          <a:spcPct val="90000"/>
        </a:lnSpc>
        <a:spcBef>
          <a:spcPct val="20000"/>
        </a:spcBef>
        <a:spcAft>
          <a:spcPct val="0"/>
        </a:spcAft>
        <a:buClr>
          <a:srgbClr val="050087"/>
        </a:buClr>
        <a:buFont typeface="Marlett" pitchFamily="2" charset="2"/>
        <a:buChar char="q"/>
        <a:defRPr sz="2800">
          <a:solidFill>
            <a:schemeClr val="tx1"/>
          </a:solidFill>
          <a:latin typeface="Calibri" pitchFamily="34" charset="0"/>
          <a:ea typeface="Calibri" pitchFamily="34" charset="0"/>
          <a:cs typeface="Calibri" pitchFamily="34" charset="0"/>
        </a:defRPr>
      </a:lvl3pPr>
      <a:lvl4pPr marL="1693863" indent="-227013" algn="l" rtl="0" eaLnBrk="0" fontAlgn="base" hangingPunct="0">
        <a:lnSpc>
          <a:spcPct val="90000"/>
        </a:lnSpc>
        <a:spcBef>
          <a:spcPct val="20000"/>
        </a:spcBef>
        <a:spcAft>
          <a:spcPct val="0"/>
        </a:spcAft>
        <a:buClr>
          <a:srgbClr val="0000FF"/>
        </a:buClr>
        <a:buFont typeface="Marlett" pitchFamily="2" charset="2"/>
        <a:buChar char="q"/>
        <a:defRPr sz="2400">
          <a:solidFill>
            <a:schemeClr val="tx1"/>
          </a:solidFill>
          <a:latin typeface="Calibri" pitchFamily="34" charset="0"/>
          <a:ea typeface="Calibri" pitchFamily="34" charset="0"/>
          <a:cs typeface="Calibri" pitchFamily="34" charset="0"/>
        </a:defRPr>
      </a:lvl4pPr>
      <a:lvl5pPr marL="2112963" indent="-227013" algn="l" rtl="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itchFamily="34" charset="0"/>
          <a:ea typeface="Calibri" pitchFamily="34" charset="0"/>
          <a:cs typeface="Calibri" pitchFamily="34" charset="0"/>
        </a:defRPr>
      </a:lvl5pPr>
      <a:lvl6pPr marL="2571686"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6pPr>
      <a:lvl7pPr marL="3028875"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7pPr>
      <a:lvl8pPr marL="3486064"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8pPr>
      <a:lvl9pPr marL="3943252"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chemeClr val="accent1">
                <a:lumMod val="60000"/>
                <a:lumOff val="40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EC8E74-7A5C-4893-9426-F7725C7126CE}"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289DD8-F9E9-4BD2-8A70-B770C8C129E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2143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0">
          <a:gsLst>
            <a:gs pos="0">
              <a:srgbClr val="7030A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gray">
          <a:xfrm>
            <a:off x="232834" y="1241426"/>
            <a:ext cx="114681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fr-CA" altLang="fr-FR" smtClean="0"/>
              <a:t>Click to edit Master text styles</a:t>
            </a:r>
          </a:p>
          <a:p>
            <a:pPr lvl="1"/>
            <a:r>
              <a:rPr lang="fr-CA" altLang="fr-FR" smtClean="0"/>
              <a:t>Second Level</a:t>
            </a:r>
          </a:p>
          <a:p>
            <a:pPr lvl="2"/>
            <a:r>
              <a:rPr lang="fr-CA" altLang="fr-FR" smtClean="0"/>
              <a:t>Third Levelasd</a:t>
            </a:r>
          </a:p>
          <a:p>
            <a:pPr lvl="3"/>
            <a:r>
              <a:rPr lang="fr-CA" altLang="fr-FR" smtClean="0"/>
              <a:t>Fourth</a:t>
            </a:r>
          </a:p>
        </p:txBody>
      </p:sp>
      <p:sp>
        <p:nvSpPr>
          <p:cNvPr id="1027" name="Line 33"/>
          <p:cNvSpPr>
            <a:spLocks noChangeShapeType="1"/>
          </p:cNvSpPr>
          <p:nvPr/>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8" name="Rectangle 36"/>
          <p:cNvSpPr>
            <a:spLocks noGrp="1" noChangeArrowheads="1"/>
          </p:cNvSpPr>
          <p:nvPr>
            <p:ph type="title"/>
          </p:nvPr>
        </p:nvSpPr>
        <p:spPr bwMode="auto">
          <a:xfrm>
            <a:off x="0" y="-61913"/>
            <a:ext cx="10972800" cy="7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fr-CA" altLang="fr-FR" smtClean="0"/>
              <a:t>Click to edit Master title style</a:t>
            </a:r>
          </a:p>
        </p:txBody>
      </p:sp>
      <p:sp>
        <p:nvSpPr>
          <p:cNvPr id="1029" name="Rectangle 38">
            <a:extLst>
              <a:ext uri="{FF2B5EF4-FFF2-40B4-BE49-F238E27FC236}">
                <a16:creationId xmlns:a16="http://schemas.microsoft.com/office/drawing/2014/main" id="{854A6EF8-D4A4-43C2-BFDA-181104191A3F}"/>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D63F056-8D21-4B2D-93B8-2BF9DCFD00A7}"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1030" name="Groupe 9"/>
          <p:cNvGrpSpPr>
            <a:grpSpLocks/>
          </p:cNvGrpSpPr>
          <p:nvPr userDrawn="1"/>
        </p:nvGrpSpPr>
        <p:grpSpPr bwMode="auto">
          <a:xfrm>
            <a:off x="5596467" y="6434139"/>
            <a:ext cx="3263900" cy="261937"/>
            <a:chOff x="5131644" y="4238031"/>
            <a:chExt cx="2969614" cy="697275"/>
          </a:xfrm>
        </p:grpSpPr>
        <p:pic>
          <p:nvPicPr>
            <p:cNvPr id="1041" name="Picture 4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a:extLst>
                <a:ext uri="{FF2B5EF4-FFF2-40B4-BE49-F238E27FC236}">
                  <a16:creationId xmlns:a16="http://schemas.microsoft.com/office/drawing/2014/main" id="{B5925E45-913B-4D2F-9D23-7D3A5264FA47}"/>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1031" name="Picture 4"/>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http://www.qualiscope.ca/wp-content/uploads/2012/11/v-19-11-02-qualiscope-log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10"/>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 1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1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14"/>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 16"/>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20"/>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548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1pPr>
      <a:lvl2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5pPr>
      <a:lvl6pPr marL="457189" algn="l" rtl="0" eaLnBrk="0" fontAlgn="base" hangingPunct="0">
        <a:lnSpc>
          <a:spcPct val="80000"/>
        </a:lnSpc>
        <a:spcBef>
          <a:spcPct val="0"/>
        </a:spcBef>
        <a:spcAft>
          <a:spcPct val="0"/>
        </a:spcAft>
        <a:defRPr sz="2400" b="1">
          <a:solidFill>
            <a:srgbClr val="0000B6"/>
          </a:solidFill>
          <a:latin typeface="Verdana" pitchFamily="34" charset="0"/>
        </a:defRPr>
      </a:lvl6pPr>
      <a:lvl7pPr marL="914377" algn="l" rtl="0" eaLnBrk="0" fontAlgn="base" hangingPunct="0">
        <a:lnSpc>
          <a:spcPct val="80000"/>
        </a:lnSpc>
        <a:spcBef>
          <a:spcPct val="0"/>
        </a:spcBef>
        <a:spcAft>
          <a:spcPct val="0"/>
        </a:spcAft>
        <a:defRPr sz="2400" b="1">
          <a:solidFill>
            <a:srgbClr val="0000B6"/>
          </a:solidFill>
          <a:latin typeface="Verdana" pitchFamily="34" charset="0"/>
        </a:defRPr>
      </a:lvl7pPr>
      <a:lvl8pPr marL="1371566" algn="l" rtl="0" eaLnBrk="0" fontAlgn="base" hangingPunct="0">
        <a:lnSpc>
          <a:spcPct val="80000"/>
        </a:lnSpc>
        <a:spcBef>
          <a:spcPct val="0"/>
        </a:spcBef>
        <a:spcAft>
          <a:spcPct val="0"/>
        </a:spcAft>
        <a:defRPr sz="2400" b="1">
          <a:solidFill>
            <a:srgbClr val="0000B6"/>
          </a:solidFill>
          <a:latin typeface="Verdana" pitchFamily="34" charset="0"/>
        </a:defRPr>
      </a:lvl8pPr>
      <a:lvl9pPr marL="1828754" algn="l" rtl="0" eaLnBrk="0" fontAlgn="base" hangingPunct="0">
        <a:lnSpc>
          <a:spcPct val="80000"/>
        </a:lnSpc>
        <a:spcBef>
          <a:spcPct val="0"/>
        </a:spcBef>
        <a:spcAft>
          <a:spcPct val="0"/>
        </a:spcAft>
        <a:defRPr sz="2400" b="1">
          <a:solidFill>
            <a:srgbClr val="0000B6"/>
          </a:solidFill>
          <a:latin typeface="Verdana" pitchFamily="34" charset="0"/>
        </a:defRPr>
      </a:lvl9pPr>
    </p:titleStyle>
    <p:bodyStyle>
      <a:lvl1pPr marL="379413" indent="-379413" algn="l" rtl="0" eaLnBrk="0" fontAlgn="base" hangingPunct="0">
        <a:lnSpc>
          <a:spcPct val="90000"/>
        </a:lnSpc>
        <a:spcBef>
          <a:spcPct val="20000"/>
        </a:spcBef>
        <a:spcAft>
          <a:spcPct val="0"/>
        </a:spcAft>
        <a:buClr>
          <a:schemeClr val="tx1"/>
        </a:buClr>
        <a:buSzPct val="80000"/>
        <a:buFont typeface="Wingdings" panose="05000000000000000000" pitchFamily="2" charset="2"/>
        <a:buChar char="u"/>
        <a:defRPr sz="2800">
          <a:solidFill>
            <a:schemeClr val="tx1"/>
          </a:solidFill>
          <a:latin typeface="Calibri" pitchFamily="34" charset="0"/>
          <a:ea typeface="Calibri" pitchFamily="34" charset="0"/>
          <a:cs typeface="Calibri" pitchFamily="34" charset="0"/>
        </a:defRPr>
      </a:lvl1pPr>
      <a:lvl2pPr marL="855663" indent="-284163" algn="l" rtl="0" eaLnBrk="0" fontAlgn="base" hangingPunct="0">
        <a:lnSpc>
          <a:spcPct val="90000"/>
        </a:lnSpc>
        <a:spcBef>
          <a:spcPct val="20000"/>
        </a:spcBef>
        <a:spcAft>
          <a:spcPct val="0"/>
        </a:spcAft>
        <a:buClr>
          <a:srgbClr val="050087"/>
        </a:buClr>
        <a:buChar char="•"/>
        <a:defRPr sz="2400">
          <a:solidFill>
            <a:schemeClr val="tx1"/>
          </a:solidFill>
          <a:latin typeface="Calibri" pitchFamily="34" charset="0"/>
          <a:ea typeface="Calibri" pitchFamily="34" charset="0"/>
          <a:cs typeface="Calibri" pitchFamily="34" charset="0"/>
        </a:defRPr>
      </a:lvl2pPr>
      <a:lvl3pPr marL="1274763" indent="-227013" algn="l" rtl="0" eaLnBrk="0" fontAlgn="base" hangingPunct="0">
        <a:lnSpc>
          <a:spcPct val="90000"/>
        </a:lnSpc>
        <a:spcBef>
          <a:spcPct val="20000"/>
        </a:spcBef>
        <a:spcAft>
          <a:spcPct val="0"/>
        </a:spcAft>
        <a:buClr>
          <a:srgbClr val="050087"/>
        </a:buClr>
        <a:buFont typeface="Marlett" pitchFamily="2" charset="2"/>
        <a:buChar char="q"/>
        <a:defRPr sz="2800">
          <a:solidFill>
            <a:schemeClr val="tx1"/>
          </a:solidFill>
          <a:latin typeface="Calibri" pitchFamily="34" charset="0"/>
          <a:ea typeface="Calibri" pitchFamily="34" charset="0"/>
          <a:cs typeface="Calibri" pitchFamily="34" charset="0"/>
        </a:defRPr>
      </a:lvl3pPr>
      <a:lvl4pPr marL="1693863" indent="-227013" algn="l" rtl="0" eaLnBrk="0" fontAlgn="base" hangingPunct="0">
        <a:lnSpc>
          <a:spcPct val="90000"/>
        </a:lnSpc>
        <a:spcBef>
          <a:spcPct val="20000"/>
        </a:spcBef>
        <a:spcAft>
          <a:spcPct val="0"/>
        </a:spcAft>
        <a:buClr>
          <a:srgbClr val="0000FF"/>
        </a:buClr>
        <a:buFont typeface="Marlett" pitchFamily="2" charset="2"/>
        <a:buChar char="q"/>
        <a:defRPr sz="2400">
          <a:solidFill>
            <a:schemeClr val="tx1"/>
          </a:solidFill>
          <a:latin typeface="Calibri" pitchFamily="34" charset="0"/>
          <a:ea typeface="Calibri" pitchFamily="34" charset="0"/>
          <a:cs typeface="Calibri" pitchFamily="34" charset="0"/>
        </a:defRPr>
      </a:lvl4pPr>
      <a:lvl5pPr marL="2112963" indent="-227013" algn="l" rtl="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itchFamily="34" charset="0"/>
          <a:ea typeface="Calibri" pitchFamily="34" charset="0"/>
          <a:cs typeface="Calibri" pitchFamily="34" charset="0"/>
        </a:defRPr>
      </a:lvl5pPr>
      <a:lvl6pPr marL="2571686"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6pPr>
      <a:lvl7pPr marL="3028875"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7pPr>
      <a:lvl8pPr marL="3486064"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8pPr>
      <a:lvl9pPr marL="3943252"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0">
          <a:gsLst>
            <a:gs pos="0">
              <a:srgbClr val="7030A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gray">
          <a:xfrm>
            <a:off x="232834" y="1241426"/>
            <a:ext cx="114681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fr-CA" altLang="fr-FR" smtClean="0"/>
              <a:t>Click to edit Master text styles</a:t>
            </a:r>
          </a:p>
          <a:p>
            <a:pPr lvl="1"/>
            <a:r>
              <a:rPr lang="fr-CA" altLang="fr-FR" smtClean="0"/>
              <a:t>Second Level</a:t>
            </a:r>
          </a:p>
          <a:p>
            <a:pPr lvl="2"/>
            <a:r>
              <a:rPr lang="fr-CA" altLang="fr-FR" smtClean="0"/>
              <a:t>Third Levelasd</a:t>
            </a:r>
          </a:p>
          <a:p>
            <a:pPr lvl="3"/>
            <a:r>
              <a:rPr lang="fr-CA" altLang="fr-FR" smtClean="0"/>
              <a:t>Fourth</a:t>
            </a:r>
          </a:p>
        </p:txBody>
      </p:sp>
      <p:sp>
        <p:nvSpPr>
          <p:cNvPr id="1027" name="Line 33"/>
          <p:cNvSpPr>
            <a:spLocks noChangeShapeType="1"/>
          </p:cNvSpPr>
          <p:nvPr/>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8" name="Rectangle 36"/>
          <p:cNvSpPr>
            <a:spLocks noGrp="1" noChangeArrowheads="1"/>
          </p:cNvSpPr>
          <p:nvPr>
            <p:ph type="title"/>
          </p:nvPr>
        </p:nvSpPr>
        <p:spPr bwMode="auto">
          <a:xfrm>
            <a:off x="0" y="-61913"/>
            <a:ext cx="10972800" cy="7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fr-CA" altLang="fr-FR" smtClean="0"/>
              <a:t>Click to edit Master title style</a:t>
            </a:r>
          </a:p>
        </p:txBody>
      </p:sp>
      <p:sp>
        <p:nvSpPr>
          <p:cNvPr id="1029" name="Rectangle 38">
            <a:extLst>
              <a:ext uri="{FF2B5EF4-FFF2-40B4-BE49-F238E27FC236}">
                <a16:creationId xmlns:a16="http://schemas.microsoft.com/office/drawing/2014/main" id="{854A6EF8-D4A4-43C2-BFDA-181104191A3F}"/>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D63F056-8D21-4B2D-93B8-2BF9DCFD00A7}"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1030" name="Groupe 9"/>
          <p:cNvGrpSpPr>
            <a:grpSpLocks/>
          </p:cNvGrpSpPr>
          <p:nvPr userDrawn="1"/>
        </p:nvGrpSpPr>
        <p:grpSpPr bwMode="auto">
          <a:xfrm>
            <a:off x="5596467" y="6434139"/>
            <a:ext cx="3263900" cy="261937"/>
            <a:chOff x="5131644" y="4238031"/>
            <a:chExt cx="2969614" cy="697275"/>
          </a:xfrm>
        </p:grpSpPr>
        <p:pic>
          <p:nvPicPr>
            <p:cNvPr id="1041" name="Picture 4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a:extLst>
                <a:ext uri="{FF2B5EF4-FFF2-40B4-BE49-F238E27FC236}">
                  <a16:creationId xmlns:a16="http://schemas.microsoft.com/office/drawing/2014/main" id="{B5925E45-913B-4D2F-9D23-7D3A5264FA47}"/>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1031" name="Picture 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http://www.qualiscope.ca/wp-content/uploads/2012/11/v-19-11-02-qualiscope-log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 1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13"/>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1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 1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20"/>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7216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1pPr>
      <a:lvl2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5pPr>
      <a:lvl6pPr marL="457189" algn="l" rtl="0" eaLnBrk="0" fontAlgn="base" hangingPunct="0">
        <a:lnSpc>
          <a:spcPct val="80000"/>
        </a:lnSpc>
        <a:spcBef>
          <a:spcPct val="0"/>
        </a:spcBef>
        <a:spcAft>
          <a:spcPct val="0"/>
        </a:spcAft>
        <a:defRPr sz="2400" b="1">
          <a:solidFill>
            <a:srgbClr val="0000B6"/>
          </a:solidFill>
          <a:latin typeface="Verdana" pitchFamily="34" charset="0"/>
        </a:defRPr>
      </a:lvl6pPr>
      <a:lvl7pPr marL="914377" algn="l" rtl="0" eaLnBrk="0" fontAlgn="base" hangingPunct="0">
        <a:lnSpc>
          <a:spcPct val="80000"/>
        </a:lnSpc>
        <a:spcBef>
          <a:spcPct val="0"/>
        </a:spcBef>
        <a:spcAft>
          <a:spcPct val="0"/>
        </a:spcAft>
        <a:defRPr sz="2400" b="1">
          <a:solidFill>
            <a:srgbClr val="0000B6"/>
          </a:solidFill>
          <a:latin typeface="Verdana" pitchFamily="34" charset="0"/>
        </a:defRPr>
      </a:lvl7pPr>
      <a:lvl8pPr marL="1371566" algn="l" rtl="0" eaLnBrk="0" fontAlgn="base" hangingPunct="0">
        <a:lnSpc>
          <a:spcPct val="80000"/>
        </a:lnSpc>
        <a:spcBef>
          <a:spcPct val="0"/>
        </a:spcBef>
        <a:spcAft>
          <a:spcPct val="0"/>
        </a:spcAft>
        <a:defRPr sz="2400" b="1">
          <a:solidFill>
            <a:srgbClr val="0000B6"/>
          </a:solidFill>
          <a:latin typeface="Verdana" pitchFamily="34" charset="0"/>
        </a:defRPr>
      </a:lvl8pPr>
      <a:lvl9pPr marL="1828754" algn="l" rtl="0" eaLnBrk="0" fontAlgn="base" hangingPunct="0">
        <a:lnSpc>
          <a:spcPct val="80000"/>
        </a:lnSpc>
        <a:spcBef>
          <a:spcPct val="0"/>
        </a:spcBef>
        <a:spcAft>
          <a:spcPct val="0"/>
        </a:spcAft>
        <a:defRPr sz="2400" b="1">
          <a:solidFill>
            <a:srgbClr val="0000B6"/>
          </a:solidFill>
          <a:latin typeface="Verdana" pitchFamily="34" charset="0"/>
        </a:defRPr>
      </a:lvl9pPr>
    </p:titleStyle>
    <p:bodyStyle>
      <a:lvl1pPr marL="379413" indent="-379413" algn="l" rtl="0" eaLnBrk="0" fontAlgn="base" hangingPunct="0">
        <a:lnSpc>
          <a:spcPct val="90000"/>
        </a:lnSpc>
        <a:spcBef>
          <a:spcPct val="20000"/>
        </a:spcBef>
        <a:spcAft>
          <a:spcPct val="0"/>
        </a:spcAft>
        <a:buClr>
          <a:schemeClr val="tx1"/>
        </a:buClr>
        <a:buSzPct val="80000"/>
        <a:buFont typeface="Wingdings" panose="05000000000000000000" pitchFamily="2" charset="2"/>
        <a:buChar char="u"/>
        <a:defRPr sz="2800">
          <a:solidFill>
            <a:schemeClr val="tx1"/>
          </a:solidFill>
          <a:latin typeface="Calibri" pitchFamily="34" charset="0"/>
          <a:ea typeface="Calibri" pitchFamily="34" charset="0"/>
          <a:cs typeface="Calibri" pitchFamily="34" charset="0"/>
        </a:defRPr>
      </a:lvl1pPr>
      <a:lvl2pPr marL="855663" indent="-284163" algn="l" rtl="0" eaLnBrk="0" fontAlgn="base" hangingPunct="0">
        <a:lnSpc>
          <a:spcPct val="90000"/>
        </a:lnSpc>
        <a:spcBef>
          <a:spcPct val="20000"/>
        </a:spcBef>
        <a:spcAft>
          <a:spcPct val="0"/>
        </a:spcAft>
        <a:buClr>
          <a:srgbClr val="050087"/>
        </a:buClr>
        <a:buChar char="•"/>
        <a:defRPr sz="2400">
          <a:solidFill>
            <a:schemeClr val="tx1"/>
          </a:solidFill>
          <a:latin typeface="Calibri" pitchFamily="34" charset="0"/>
          <a:ea typeface="Calibri" pitchFamily="34" charset="0"/>
          <a:cs typeface="Calibri" pitchFamily="34" charset="0"/>
        </a:defRPr>
      </a:lvl2pPr>
      <a:lvl3pPr marL="1274763" indent="-227013" algn="l" rtl="0" eaLnBrk="0" fontAlgn="base" hangingPunct="0">
        <a:lnSpc>
          <a:spcPct val="90000"/>
        </a:lnSpc>
        <a:spcBef>
          <a:spcPct val="20000"/>
        </a:spcBef>
        <a:spcAft>
          <a:spcPct val="0"/>
        </a:spcAft>
        <a:buClr>
          <a:srgbClr val="050087"/>
        </a:buClr>
        <a:buFont typeface="Marlett" pitchFamily="2" charset="2"/>
        <a:buChar char="q"/>
        <a:defRPr sz="2800">
          <a:solidFill>
            <a:schemeClr val="tx1"/>
          </a:solidFill>
          <a:latin typeface="Calibri" pitchFamily="34" charset="0"/>
          <a:ea typeface="Calibri" pitchFamily="34" charset="0"/>
          <a:cs typeface="Calibri" pitchFamily="34" charset="0"/>
        </a:defRPr>
      </a:lvl3pPr>
      <a:lvl4pPr marL="1693863" indent="-227013" algn="l" rtl="0" eaLnBrk="0" fontAlgn="base" hangingPunct="0">
        <a:lnSpc>
          <a:spcPct val="90000"/>
        </a:lnSpc>
        <a:spcBef>
          <a:spcPct val="20000"/>
        </a:spcBef>
        <a:spcAft>
          <a:spcPct val="0"/>
        </a:spcAft>
        <a:buClr>
          <a:srgbClr val="0000FF"/>
        </a:buClr>
        <a:buFont typeface="Marlett" pitchFamily="2" charset="2"/>
        <a:buChar char="q"/>
        <a:defRPr sz="2400">
          <a:solidFill>
            <a:schemeClr val="tx1"/>
          </a:solidFill>
          <a:latin typeface="Calibri" pitchFamily="34" charset="0"/>
          <a:ea typeface="Calibri" pitchFamily="34" charset="0"/>
          <a:cs typeface="Calibri" pitchFamily="34" charset="0"/>
        </a:defRPr>
      </a:lvl4pPr>
      <a:lvl5pPr marL="2112963" indent="-227013" algn="l" rtl="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itchFamily="34" charset="0"/>
          <a:ea typeface="Calibri" pitchFamily="34" charset="0"/>
          <a:cs typeface="Calibri" pitchFamily="34" charset="0"/>
        </a:defRPr>
      </a:lvl5pPr>
      <a:lvl6pPr marL="2571686"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6pPr>
      <a:lvl7pPr marL="3028875"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7pPr>
      <a:lvl8pPr marL="3486064"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8pPr>
      <a:lvl9pPr marL="3943252"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0">
          <a:gsLst>
            <a:gs pos="0">
              <a:srgbClr val="7030A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gray">
          <a:xfrm>
            <a:off x="232834" y="1241426"/>
            <a:ext cx="114681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fr-CA" altLang="fr-FR" smtClean="0"/>
              <a:t>Click to edit Master text styles</a:t>
            </a:r>
          </a:p>
          <a:p>
            <a:pPr lvl="1"/>
            <a:r>
              <a:rPr lang="fr-CA" altLang="fr-FR" smtClean="0"/>
              <a:t>Second Level</a:t>
            </a:r>
          </a:p>
          <a:p>
            <a:pPr lvl="2"/>
            <a:r>
              <a:rPr lang="fr-CA" altLang="fr-FR" smtClean="0"/>
              <a:t>Third Levelasd</a:t>
            </a:r>
          </a:p>
          <a:p>
            <a:pPr lvl="3"/>
            <a:r>
              <a:rPr lang="fr-CA" altLang="fr-FR" smtClean="0"/>
              <a:t>Fourth</a:t>
            </a:r>
          </a:p>
        </p:txBody>
      </p:sp>
      <p:sp>
        <p:nvSpPr>
          <p:cNvPr id="1027" name="Line 33"/>
          <p:cNvSpPr>
            <a:spLocks noChangeShapeType="1"/>
          </p:cNvSpPr>
          <p:nvPr/>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8" name="Rectangle 36"/>
          <p:cNvSpPr>
            <a:spLocks noGrp="1" noChangeArrowheads="1"/>
          </p:cNvSpPr>
          <p:nvPr>
            <p:ph type="title"/>
          </p:nvPr>
        </p:nvSpPr>
        <p:spPr bwMode="auto">
          <a:xfrm>
            <a:off x="0" y="-61913"/>
            <a:ext cx="10972800" cy="7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fr-CA" altLang="fr-FR" smtClean="0"/>
              <a:t>Click to edit Master title style</a:t>
            </a:r>
          </a:p>
        </p:txBody>
      </p:sp>
      <p:sp>
        <p:nvSpPr>
          <p:cNvPr id="1029" name="Rectangle 38">
            <a:extLst>
              <a:ext uri="{FF2B5EF4-FFF2-40B4-BE49-F238E27FC236}">
                <a16:creationId xmlns:a16="http://schemas.microsoft.com/office/drawing/2014/main" id="{854A6EF8-D4A4-43C2-BFDA-181104191A3F}"/>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D63F056-8D21-4B2D-93B8-2BF9DCFD00A7}"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1030" name="Groupe 9"/>
          <p:cNvGrpSpPr>
            <a:grpSpLocks/>
          </p:cNvGrpSpPr>
          <p:nvPr userDrawn="1"/>
        </p:nvGrpSpPr>
        <p:grpSpPr bwMode="auto">
          <a:xfrm>
            <a:off x="5596467" y="6434139"/>
            <a:ext cx="3263900" cy="261937"/>
            <a:chOff x="5131644" y="4238031"/>
            <a:chExt cx="2969614" cy="697275"/>
          </a:xfrm>
        </p:grpSpPr>
        <p:pic>
          <p:nvPicPr>
            <p:cNvPr id="1041" name="Picture 4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a:extLst>
                <a:ext uri="{FF2B5EF4-FFF2-40B4-BE49-F238E27FC236}">
                  <a16:creationId xmlns:a16="http://schemas.microsoft.com/office/drawing/2014/main" id="{B5925E45-913B-4D2F-9D23-7D3A5264FA47}"/>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1031" name="Picture 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http://www.qualiscope.ca/wp-content/uploads/2012/11/v-19-11-02-qualiscope-log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 1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13"/>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1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 1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20"/>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7998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1pPr>
      <a:lvl2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5pPr>
      <a:lvl6pPr marL="457189" algn="l" rtl="0" eaLnBrk="0" fontAlgn="base" hangingPunct="0">
        <a:lnSpc>
          <a:spcPct val="80000"/>
        </a:lnSpc>
        <a:spcBef>
          <a:spcPct val="0"/>
        </a:spcBef>
        <a:spcAft>
          <a:spcPct val="0"/>
        </a:spcAft>
        <a:defRPr sz="2400" b="1">
          <a:solidFill>
            <a:srgbClr val="0000B6"/>
          </a:solidFill>
          <a:latin typeface="Verdana" pitchFamily="34" charset="0"/>
        </a:defRPr>
      </a:lvl6pPr>
      <a:lvl7pPr marL="914377" algn="l" rtl="0" eaLnBrk="0" fontAlgn="base" hangingPunct="0">
        <a:lnSpc>
          <a:spcPct val="80000"/>
        </a:lnSpc>
        <a:spcBef>
          <a:spcPct val="0"/>
        </a:spcBef>
        <a:spcAft>
          <a:spcPct val="0"/>
        </a:spcAft>
        <a:defRPr sz="2400" b="1">
          <a:solidFill>
            <a:srgbClr val="0000B6"/>
          </a:solidFill>
          <a:latin typeface="Verdana" pitchFamily="34" charset="0"/>
        </a:defRPr>
      </a:lvl7pPr>
      <a:lvl8pPr marL="1371566" algn="l" rtl="0" eaLnBrk="0" fontAlgn="base" hangingPunct="0">
        <a:lnSpc>
          <a:spcPct val="80000"/>
        </a:lnSpc>
        <a:spcBef>
          <a:spcPct val="0"/>
        </a:spcBef>
        <a:spcAft>
          <a:spcPct val="0"/>
        </a:spcAft>
        <a:defRPr sz="2400" b="1">
          <a:solidFill>
            <a:srgbClr val="0000B6"/>
          </a:solidFill>
          <a:latin typeface="Verdana" pitchFamily="34" charset="0"/>
        </a:defRPr>
      </a:lvl8pPr>
      <a:lvl9pPr marL="1828754" algn="l" rtl="0" eaLnBrk="0" fontAlgn="base" hangingPunct="0">
        <a:lnSpc>
          <a:spcPct val="80000"/>
        </a:lnSpc>
        <a:spcBef>
          <a:spcPct val="0"/>
        </a:spcBef>
        <a:spcAft>
          <a:spcPct val="0"/>
        </a:spcAft>
        <a:defRPr sz="2400" b="1">
          <a:solidFill>
            <a:srgbClr val="0000B6"/>
          </a:solidFill>
          <a:latin typeface="Verdana" pitchFamily="34" charset="0"/>
        </a:defRPr>
      </a:lvl9pPr>
    </p:titleStyle>
    <p:bodyStyle>
      <a:lvl1pPr marL="379413" indent="-379413" algn="l" rtl="0" eaLnBrk="0" fontAlgn="base" hangingPunct="0">
        <a:lnSpc>
          <a:spcPct val="90000"/>
        </a:lnSpc>
        <a:spcBef>
          <a:spcPct val="20000"/>
        </a:spcBef>
        <a:spcAft>
          <a:spcPct val="0"/>
        </a:spcAft>
        <a:buClr>
          <a:schemeClr val="tx1"/>
        </a:buClr>
        <a:buSzPct val="80000"/>
        <a:buFont typeface="Wingdings" panose="05000000000000000000" pitchFamily="2" charset="2"/>
        <a:buChar char="u"/>
        <a:defRPr sz="2800">
          <a:solidFill>
            <a:schemeClr val="tx1"/>
          </a:solidFill>
          <a:latin typeface="Calibri" pitchFamily="34" charset="0"/>
          <a:ea typeface="Calibri" pitchFamily="34" charset="0"/>
          <a:cs typeface="Calibri" pitchFamily="34" charset="0"/>
        </a:defRPr>
      </a:lvl1pPr>
      <a:lvl2pPr marL="855663" indent="-284163" algn="l" rtl="0" eaLnBrk="0" fontAlgn="base" hangingPunct="0">
        <a:lnSpc>
          <a:spcPct val="90000"/>
        </a:lnSpc>
        <a:spcBef>
          <a:spcPct val="20000"/>
        </a:spcBef>
        <a:spcAft>
          <a:spcPct val="0"/>
        </a:spcAft>
        <a:buClr>
          <a:srgbClr val="050087"/>
        </a:buClr>
        <a:buChar char="•"/>
        <a:defRPr sz="2400">
          <a:solidFill>
            <a:schemeClr val="tx1"/>
          </a:solidFill>
          <a:latin typeface="Calibri" pitchFamily="34" charset="0"/>
          <a:ea typeface="Calibri" pitchFamily="34" charset="0"/>
          <a:cs typeface="Calibri" pitchFamily="34" charset="0"/>
        </a:defRPr>
      </a:lvl2pPr>
      <a:lvl3pPr marL="1274763" indent="-227013" algn="l" rtl="0" eaLnBrk="0" fontAlgn="base" hangingPunct="0">
        <a:lnSpc>
          <a:spcPct val="90000"/>
        </a:lnSpc>
        <a:spcBef>
          <a:spcPct val="20000"/>
        </a:spcBef>
        <a:spcAft>
          <a:spcPct val="0"/>
        </a:spcAft>
        <a:buClr>
          <a:srgbClr val="050087"/>
        </a:buClr>
        <a:buFont typeface="Marlett" pitchFamily="2" charset="2"/>
        <a:buChar char="q"/>
        <a:defRPr sz="2800">
          <a:solidFill>
            <a:schemeClr val="tx1"/>
          </a:solidFill>
          <a:latin typeface="Calibri" pitchFamily="34" charset="0"/>
          <a:ea typeface="Calibri" pitchFamily="34" charset="0"/>
          <a:cs typeface="Calibri" pitchFamily="34" charset="0"/>
        </a:defRPr>
      </a:lvl3pPr>
      <a:lvl4pPr marL="1693863" indent="-227013" algn="l" rtl="0" eaLnBrk="0" fontAlgn="base" hangingPunct="0">
        <a:lnSpc>
          <a:spcPct val="90000"/>
        </a:lnSpc>
        <a:spcBef>
          <a:spcPct val="20000"/>
        </a:spcBef>
        <a:spcAft>
          <a:spcPct val="0"/>
        </a:spcAft>
        <a:buClr>
          <a:srgbClr val="0000FF"/>
        </a:buClr>
        <a:buFont typeface="Marlett" pitchFamily="2" charset="2"/>
        <a:buChar char="q"/>
        <a:defRPr sz="2400">
          <a:solidFill>
            <a:schemeClr val="tx1"/>
          </a:solidFill>
          <a:latin typeface="Calibri" pitchFamily="34" charset="0"/>
          <a:ea typeface="Calibri" pitchFamily="34" charset="0"/>
          <a:cs typeface="Calibri" pitchFamily="34" charset="0"/>
        </a:defRPr>
      </a:lvl4pPr>
      <a:lvl5pPr marL="2112963" indent="-227013" algn="l" rtl="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itchFamily="34" charset="0"/>
          <a:ea typeface="Calibri" pitchFamily="34" charset="0"/>
          <a:cs typeface="Calibri" pitchFamily="34" charset="0"/>
        </a:defRPr>
      </a:lvl5pPr>
      <a:lvl6pPr marL="2571686"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6pPr>
      <a:lvl7pPr marL="3028875"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7pPr>
      <a:lvl8pPr marL="3486064"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8pPr>
      <a:lvl9pPr marL="3943252"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0">
          <a:gsLst>
            <a:gs pos="0">
              <a:srgbClr val="7030A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gray">
          <a:xfrm>
            <a:off x="232834" y="1241426"/>
            <a:ext cx="114681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fr-CA" altLang="fr-FR" smtClean="0"/>
              <a:t>Click to edit Master text styles</a:t>
            </a:r>
          </a:p>
          <a:p>
            <a:pPr lvl="1"/>
            <a:r>
              <a:rPr lang="fr-CA" altLang="fr-FR" smtClean="0"/>
              <a:t>Second Level</a:t>
            </a:r>
          </a:p>
          <a:p>
            <a:pPr lvl="2"/>
            <a:r>
              <a:rPr lang="fr-CA" altLang="fr-FR" smtClean="0"/>
              <a:t>Third Levelasd</a:t>
            </a:r>
          </a:p>
          <a:p>
            <a:pPr lvl="3"/>
            <a:r>
              <a:rPr lang="fr-CA" altLang="fr-FR" smtClean="0"/>
              <a:t>Fourth</a:t>
            </a:r>
          </a:p>
        </p:txBody>
      </p:sp>
      <p:sp>
        <p:nvSpPr>
          <p:cNvPr id="1027" name="Line 33"/>
          <p:cNvSpPr>
            <a:spLocks noChangeShapeType="1"/>
          </p:cNvSpPr>
          <p:nvPr/>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8" name="Rectangle 36"/>
          <p:cNvSpPr>
            <a:spLocks noGrp="1" noChangeArrowheads="1"/>
          </p:cNvSpPr>
          <p:nvPr>
            <p:ph type="title"/>
          </p:nvPr>
        </p:nvSpPr>
        <p:spPr bwMode="auto">
          <a:xfrm>
            <a:off x="0" y="-61913"/>
            <a:ext cx="10972800" cy="7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fr-CA" altLang="fr-FR" smtClean="0"/>
              <a:t>Click to edit Master title style</a:t>
            </a:r>
          </a:p>
        </p:txBody>
      </p:sp>
      <p:sp>
        <p:nvSpPr>
          <p:cNvPr id="1029" name="Rectangle 38">
            <a:extLst>
              <a:ext uri="{FF2B5EF4-FFF2-40B4-BE49-F238E27FC236}">
                <a16:creationId xmlns:a16="http://schemas.microsoft.com/office/drawing/2014/main" id="{854A6EF8-D4A4-43C2-BFDA-181104191A3F}"/>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D63F056-8D21-4B2D-93B8-2BF9DCFD00A7}"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1030" name="Groupe 9"/>
          <p:cNvGrpSpPr>
            <a:grpSpLocks/>
          </p:cNvGrpSpPr>
          <p:nvPr userDrawn="1"/>
        </p:nvGrpSpPr>
        <p:grpSpPr bwMode="auto">
          <a:xfrm>
            <a:off x="5596467" y="6434139"/>
            <a:ext cx="3263900" cy="261937"/>
            <a:chOff x="5131644" y="4238031"/>
            <a:chExt cx="2969614" cy="697275"/>
          </a:xfrm>
        </p:grpSpPr>
        <p:pic>
          <p:nvPicPr>
            <p:cNvPr id="1041" name="Picture 4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a:extLst>
                <a:ext uri="{FF2B5EF4-FFF2-40B4-BE49-F238E27FC236}">
                  <a16:creationId xmlns:a16="http://schemas.microsoft.com/office/drawing/2014/main" id="{B5925E45-913B-4D2F-9D23-7D3A5264FA47}"/>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1031" name="Picture 4"/>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http://www.qualiscope.ca/wp-content/uploads/2012/11/v-19-11-02-qualiscope-logo.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1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 1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1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1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1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 16"/>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20"/>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8076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5" r:id="rId7"/>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1pPr>
      <a:lvl2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5pPr>
      <a:lvl6pPr marL="457189" algn="l" rtl="0" eaLnBrk="0" fontAlgn="base" hangingPunct="0">
        <a:lnSpc>
          <a:spcPct val="80000"/>
        </a:lnSpc>
        <a:spcBef>
          <a:spcPct val="0"/>
        </a:spcBef>
        <a:spcAft>
          <a:spcPct val="0"/>
        </a:spcAft>
        <a:defRPr sz="2400" b="1">
          <a:solidFill>
            <a:srgbClr val="0000B6"/>
          </a:solidFill>
          <a:latin typeface="Verdana" pitchFamily="34" charset="0"/>
        </a:defRPr>
      </a:lvl6pPr>
      <a:lvl7pPr marL="914377" algn="l" rtl="0" eaLnBrk="0" fontAlgn="base" hangingPunct="0">
        <a:lnSpc>
          <a:spcPct val="80000"/>
        </a:lnSpc>
        <a:spcBef>
          <a:spcPct val="0"/>
        </a:spcBef>
        <a:spcAft>
          <a:spcPct val="0"/>
        </a:spcAft>
        <a:defRPr sz="2400" b="1">
          <a:solidFill>
            <a:srgbClr val="0000B6"/>
          </a:solidFill>
          <a:latin typeface="Verdana" pitchFamily="34" charset="0"/>
        </a:defRPr>
      </a:lvl7pPr>
      <a:lvl8pPr marL="1371566" algn="l" rtl="0" eaLnBrk="0" fontAlgn="base" hangingPunct="0">
        <a:lnSpc>
          <a:spcPct val="80000"/>
        </a:lnSpc>
        <a:spcBef>
          <a:spcPct val="0"/>
        </a:spcBef>
        <a:spcAft>
          <a:spcPct val="0"/>
        </a:spcAft>
        <a:defRPr sz="2400" b="1">
          <a:solidFill>
            <a:srgbClr val="0000B6"/>
          </a:solidFill>
          <a:latin typeface="Verdana" pitchFamily="34" charset="0"/>
        </a:defRPr>
      </a:lvl8pPr>
      <a:lvl9pPr marL="1828754" algn="l" rtl="0" eaLnBrk="0" fontAlgn="base" hangingPunct="0">
        <a:lnSpc>
          <a:spcPct val="80000"/>
        </a:lnSpc>
        <a:spcBef>
          <a:spcPct val="0"/>
        </a:spcBef>
        <a:spcAft>
          <a:spcPct val="0"/>
        </a:spcAft>
        <a:defRPr sz="2400" b="1">
          <a:solidFill>
            <a:srgbClr val="0000B6"/>
          </a:solidFill>
          <a:latin typeface="Verdana" pitchFamily="34" charset="0"/>
        </a:defRPr>
      </a:lvl9pPr>
    </p:titleStyle>
    <p:bodyStyle>
      <a:lvl1pPr marL="379413" indent="-379413" algn="l" rtl="0" eaLnBrk="0" fontAlgn="base" hangingPunct="0">
        <a:lnSpc>
          <a:spcPct val="90000"/>
        </a:lnSpc>
        <a:spcBef>
          <a:spcPct val="20000"/>
        </a:spcBef>
        <a:spcAft>
          <a:spcPct val="0"/>
        </a:spcAft>
        <a:buClr>
          <a:schemeClr val="tx1"/>
        </a:buClr>
        <a:buSzPct val="80000"/>
        <a:buFont typeface="Wingdings" panose="05000000000000000000" pitchFamily="2" charset="2"/>
        <a:buChar char="u"/>
        <a:defRPr sz="2800">
          <a:solidFill>
            <a:schemeClr val="tx1"/>
          </a:solidFill>
          <a:latin typeface="Calibri" pitchFamily="34" charset="0"/>
          <a:ea typeface="Calibri" pitchFamily="34" charset="0"/>
          <a:cs typeface="Calibri" pitchFamily="34" charset="0"/>
        </a:defRPr>
      </a:lvl1pPr>
      <a:lvl2pPr marL="855663" indent="-284163" algn="l" rtl="0" eaLnBrk="0" fontAlgn="base" hangingPunct="0">
        <a:lnSpc>
          <a:spcPct val="90000"/>
        </a:lnSpc>
        <a:spcBef>
          <a:spcPct val="20000"/>
        </a:spcBef>
        <a:spcAft>
          <a:spcPct val="0"/>
        </a:spcAft>
        <a:buClr>
          <a:srgbClr val="050087"/>
        </a:buClr>
        <a:buChar char="•"/>
        <a:defRPr sz="2400">
          <a:solidFill>
            <a:schemeClr val="tx1"/>
          </a:solidFill>
          <a:latin typeface="Calibri" pitchFamily="34" charset="0"/>
          <a:ea typeface="Calibri" pitchFamily="34" charset="0"/>
          <a:cs typeface="Calibri" pitchFamily="34" charset="0"/>
        </a:defRPr>
      </a:lvl2pPr>
      <a:lvl3pPr marL="1274763" indent="-227013" algn="l" rtl="0" eaLnBrk="0" fontAlgn="base" hangingPunct="0">
        <a:lnSpc>
          <a:spcPct val="90000"/>
        </a:lnSpc>
        <a:spcBef>
          <a:spcPct val="20000"/>
        </a:spcBef>
        <a:spcAft>
          <a:spcPct val="0"/>
        </a:spcAft>
        <a:buClr>
          <a:srgbClr val="050087"/>
        </a:buClr>
        <a:buFont typeface="Marlett" pitchFamily="2" charset="2"/>
        <a:buChar char="q"/>
        <a:defRPr sz="2800">
          <a:solidFill>
            <a:schemeClr val="tx1"/>
          </a:solidFill>
          <a:latin typeface="Calibri" pitchFamily="34" charset="0"/>
          <a:ea typeface="Calibri" pitchFamily="34" charset="0"/>
          <a:cs typeface="Calibri" pitchFamily="34" charset="0"/>
        </a:defRPr>
      </a:lvl3pPr>
      <a:lvl4pPr marL="1693863" indent="-227013" algn="l" rtl="0" eaLnBrk="0" fontAlgn="base" hangingPunct="0">
        <a:lnSpc>
          <a:spcPct val="90000"/>
        </a:lnSpc>
        <a:spcBef>
          <a:spcPct val="20000"/>
        </a:spcBef>
        <a:spcAft>
          <a:spcPct val="0"/>
        </a:spcAft>
        <a:buClr>
          <a:srgbClr val="0000FF"/>
        </a:buClr>
        <a:buFont typeface="Marlett" pitchFamily="2" charset="2"/>
        <a:buChar char="q"/>
        <a:defRPr sz="2400">
          <a:solidFill>
            <a:schemeClr val="tx1"/>
          </a:solidFill>
          <a:latin typeface="Calibri" pitchFamily="34" charset="0"/>
          <a:ea typeface="Calibri" pitchFamily="34" charset="0"/>
          <a:cs typeface="Calibri" pitchFamily="34" charset="0"/>
        </a:defRPr>
      </a:lvl4pPr>
      <a:lvl5pPr marL="2112963" indent="-227013" algn="l" rtl="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itchFamily="34" charset="0"/>
          <a:ea typeface="Calibri" pitchFamily="34" charset="0"/>
          <a:cs typeface="Calibri" pitchFamily="34" charset="0"/>
        </a:defRPr>
      </a:lvl5pPr>
      <a:lvl6pPr marL="2571686"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6pPr>
      <a:lvl7pPr marL="3028875"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7pPr>
      <a:lvl8pPr marL="3486064"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8pPr>
      <a:lvl9pPr marL="3943252"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0">
          <a:gsLst>
            <a:gs pos="0">
              <a:srgbClr val="7030A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gray">
          <a:xfrm>
            <a:off x="232834" y="1241426"/>
            <a:ext cx="114681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fr-CA" altLang="fr-FR" smtClean="0"/>
              <a:t>Click to edit Master text styles</a:t>
            </a:r>
          </a:p>
          <a:p>
            <a:pPr lvl="1"/>
            <a:r>
              <a:rPr lang="fr-CA" altLang="fr-FR" smtClean="0"/>
              <a:t>Second Level</a:t>
            </a:r>
          </a:p>
          <a:p>
            <a:pPr lvl="2"/>
            <a:r>
              <a:rPr lang="fr-CA" altLang="fr-FR" smtClean="0"/>
              <a:t>Third Levelasd</a:t>
            </a:r>
          </a:p>
          <a:p>
            <a:pPr lvl="3"/>
            <a:r>
              <a:rPr lang="fr-CA" altLang="fr-FR" smtClean="0"/>
              <a:t>Fourth</a:t>
            </a:r>
          </a:p>
        </p:txBody>
      </p:sp>
      <p:sp>
        <p:nvSpPr>
          <p:cNvPr id="1027" name="Line 33"/>
          <p:cNvSpPr>
            <a:spLocks noChangeShapeType="1"/>
          </p:cNvSpPr>
          <p:nvPr/>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8" name="Rectangle 36"/>
          <p:cNvSpPr>
            <a:spLocks noGrp="1" noChangeArrowheads="1"/>
          </p:cNvSpPr>
          <p:nvPr>
            <p:ph type="title"/>
          </p:nvPr>
        </p:nvSpPr>
        <p:spPr bwMode="auto">
          <a:xfrm>
            <a:off x="0" y="-61913"/>
            <a:ext cx="10972800" cy="7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fr-CA" altLang="fr-FR" smtClean="0"/>
              <a:t>Click to edit Master title style</a:t>
            </a:r>
          </a:p>
        </p:txBody>
      </p:sp>
      <p:sp>
        <p:nvSpPr>
          <p:cNvPr id="1029" name="Rectangle 38">
            <a:extLst>
              <a:ext uri="{FF2B5EF4-FFF2-40B4-BE49-F238E27FC236}">
                <a16:creationId xmlns:a16="http://schemas.microsoft.com/office/drawing/2014/main" id="{854A6EF8-D4A4-43C2-BFDA-181104191A3F}"/>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D63F056-8D21-4B2D-93B8-2BF9DCFD00A7}"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1030" name="Groupe 9"/>
          <p:cNvGrpSpPr>
            <a:grpSpLocks/>
          </p:cNvGrpSpPr>
          <p:nvPr userDrawn="1"/>
        </p:nvGrpSpPr>
        <p:grpSpPr bwMode="auto">
          <a:xfrm>
            <a:off x="5596467" y="6434139"/>
            <a:ext cx="3263900" cy="261937"/>
            <a:chOff x="5131644" y="4238031"/>
            <a:chExt cx="2969614" cy="697275"/>
          </a:xfrm>
        </p:grpSpPr>
        <p:pic>
          <p:nvPicPr>
            <p:cNvPr id="1041" name="Picture 4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a:extLst>
                <a:ext uri="{FF2B5EF4-FFF2-40B4-BE49-F238E27FC236}">
                  <a16:creationId xmlns:a16="http://schemas.microsoft.com/office/drawing/2014/main" id="{B5925E45-913B-4D2F-9D23-7D3A5264FA47}"/>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1031" name="Picture 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http://www.qualiscope.ca/wp-content/uploads/2012/11/v-19-11-02-qualiscope-log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 1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13"/>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1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 1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20"/>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0590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1pPr>
      <a:lvl2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5pPr>
      <a:lvl6pPr marL="457189" algn="l" rtl="0" eaLnBrk="0" fontAlgn="base" hangingPunct="0">
        <a:lnSpc>
          <a:spcPct val="80000"/>
        </a:lnSpc>
        <a:spcBef>
          <a:spcPct val="0"/>
        </a:spcBef>
        <a:spcAft>
          <a:spcPct val="0"/>
        </a:spcAft>
        <a:defRPr sz="2400" b="1">
          <a:solidFill>
            <a:srgbClr val="0000B6"/>
          </a:solidFill>
          <a:latin typeface="Verdana" pitchFamily="34" charset="0"/>
        </a:defRPr>
      </a:lvl6pPr>
      <a:lvl7pPr marL="914377" algn="l" rtl="0" eaLnBrk="0" fontAlgn="base" hangingPunct="0">
        <a:lnSpc>
          <a:spcPct val="80000"/>
        </a:lnSpc>
        <a:spcBef>
          <a:spcPct val="0"/>
        </a:spcBef>
        <a:spcAft>
          <a:spcPct val="0"/>
        </a:spcAft>
        <a:defRPr sz="2400" b="1">
          <a:solidFill>
            <a:srgbClr val="0000B6"/>
          </a:solidFill>
          <a:latin typeface="Verdana" pitchFamily="34" charset="0"/>
        </a:defRPr>
      </a:lvl7pPr>
      <a:lvl8pPr marL="1371566" algn="l" rtl="0" eaLnBrk="0" fontAlgn="base" hangingPunct="0">
        <a:lnSpc>
          <a:spcPct val="80000"/>
        </a:lnSpc>
        <a:spcBef>
          <a:spcPct val="0"/>
        </a:spcBef>
        <a:spcAft>
          <a:spcPct val="0"/>
        </a:spcAft>
        <a:defRPr sz="2400" b="1">
          <a:solidFill>
            <a:srgbClr val="0000B6"/>
          </a:solidFill>
          <a:latin typeface="Verdana" pitchFamily="34" charset="0"/>
        </a:defRPr>
      </a:lvl8pPr>
      <a:lvl9pPr marL="1828754" algn="l" rtl="0" eaLnBrk="0" fontAlgn="base" hangingPunct="0">
        <a:lnSpc>
          <a:spcPct val="80000"/>
        </a:lnSpc>
        <a:spcBef>
          <a:spcPct val="0"/>
        </a:spcBef>
        <a:spcAft>
          <a:spcPct val="0"/>
        </a:spcAft>
        <a:defRPr sz="2400" b="1">
          <a:solidFill>
            <a:srgbClr val="0000B6"/>
          </a:solidFill>
          <a:latin typeface="Verdana" pitchFamily="34" charset="0"/>
        </a:defRPr>
      </a:lvl9pPr>
    </p:titleStyle>
    <p:bodyStyle>
      <a:lvl1pPr marL="379413" indent="-379413" algn="l" rtl="0" eaLnBrk="0" fontAlgn="base" hangingPunct="0">
        <a:lnSpc>
          <a:spcPct val="90000"/>
        </a:lnSpc>
        <a:spcBef>
          <a:spcPct val="20000"/>
        </a:spcBef>
        <a:spcAft>
          <a:spcPct val="0"/>
        </a:spcAft>
        <a:buClr>
          <a:schemeClr val="tx1"/>
        </a:buClr>
        <a:buSzPct val="80000"/>
        <a:buFont typeface="Wingdings" panose="05000000000000000000" pitchFamily="2" charset="2"/>
        <a:buChar char="u"/>
        <a:defRPr sz="2800">
          <a:solidFill>
            <a:schemeClr val="tx1"/>
          </a:solidFill>
          <a:latin typeface="Calibri" pitchFamily="34" charset="0"/>
          <a:ea typeface="Calibri" pitchFamily="34" charset="0"/>
          <a:cs typeface="Calibri" pitchFamily="34" charset="0"/>
        </a:defRPr>
      </a:lvl1pPr>
      <a:lvl2pPr marL="855663" indent="-284163" algn="l" rtl="0" eaLnBrk="0" fontAlgn="base" hangingPunct="0">
        <a:lnSpc>
          <a:spcPct val="90000"/>
        </a:lnSpc>
        <a:spcBef>
          <a:spcPct val="20000"/>
        </a:spcBef>
        <a:spcAft>
          <a:spcPct val="0"/>
        </a:spcAft>
        <a:buClr>
          <a:srgbClr val="050087"/>
        </a:buClr>
        <a:buChar char="•"/>
        <a:defRPr sz="2400">
          <a:solidFill>
            <a:schemeClr val="tx1"/>
          </a:solidFill>
          <a:latin typeface="Calibri" pitchFamily="34" charset="0"/>
          <a:ea typeface="Calibri" pitchFamily="34" charset="0"/>
          <a:cs typeface="Calibri" pitchFamily="34" charset="0"/>
        </a:defRPr>
      </a:lvl2pPr>
      <a:lvl3pPr marL="1274763" indent="-227013" algn="l" rtl="0" eaLnBrk="0" fontAlgn="base" hangingPunct="0">
        <a:lnSpc>
          <a:spcPct val="90000"/>
        </a:lnSpc>
        <a:spcBef>
          <a:spcPct val="20000"/>
        </a:spcBef>
        <a:spcAft>
          <a:spcPct val="0"/>
        </a:spcAft>
        <a:buClr>
          <a:srgbClr val="050087"/>
        </a:buClr>
        <a:buFont typeface="Marlett" pitchFamily="2" charset="2"/>
        <a:buChar char="q"/>
        <a:defRPr sz="2800">
          <a:solidFill>
            <a:schemeClr val="tx1"/>
          </a:solidFill>
          <a:latin typeface="Calibri" pitchFamily="34" charset="0"/>
          <a:ea typeface="Calibri" pitchFamily="34" charset="0"/>
          <a:cs typeface="Calibri" pitchFamily="34" charset="0"/>
        </a:defRPr>
      </a:lvl3pPr>
      <a:lvl4pPr marL="1693863" indent="-227013" algn="l" rtl="0" eaLnBrk="0" fontAlgn="base" hangingPunct="0">
        <a:lnSpc>
          <a:spcPct val="90000"/>
        </a:lnSpc>
        <a:spcBef>
          <a:spcPct val="20000"/>
        </a:spcBef>
        <a:spcAft>
          <a:spcPct val="0"/>
        </a:spcAft>
        <a:buClr>
          <a:srgbClr val="0000FF"/>
        </a:buClr>
        <a:buFont typeface="Marlett" pitchFamily="2" charset="2"/>
        <a:buChar char="q"/>
        <a:defRPr sz="2400">
          <a:solidFill>
            <a:schemeClr val="tx1"/>
          </a:solidFill>
          <a:latin typeface="Calibri" pitchFamily="34" charset="0"/>
          <a:ea typeface="Calibri" pitchFamily="34" charset="0"/>
          <a:cs typeface="Calibri" pitchFamily="34" charset="0"/>
        </a:defRPr>
      </a:lvl4pPr>
      <a:lvl5pPr marL="2112963" indent="-227013" algn="l" rtl="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itchFamily="34" charset="0"/>
          <a:ea typeface="Calibri" pitchFamily="34" charset="0"/>
          <a:cs typeface="Calibri" pitchFamily="34" charset="0"/>
        </a:defRPr>
      </a:lvl5pPr>
      <a:lvl6pPr marL="2571686"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6pPr>
      <a:lvl7pPr marL="3028875"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7pPr>
      <a:lvl8pPr marL="3486064"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8pPr>
      <a:lvl9pPr marL="3943252"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0">
          <a:gsLst>
            <a:gs pos="0">
              <a:srgbClr val="7030A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gray">
          <a:xfrm>
            <a:off x="232834" y="1241426"/>
            <a:ext cx="114681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fr-CA" altLang="fr-FR" smtClean="0"/>
              <a:t>Click to edit Master text styles</a:t>
            </a:r>
          </a:p>
          <a:p>
            <a:pPr lvl="1"/>
            <a:r>
              <a:rPr lang="fr-CA" altLang="fr-FR" smtClean="0"/>
              <a:t>Second Level</a:t>
            </a:r>
          </a:p>
          <a:p>
            <a:pPr lvl="2"/>
            <a:r>
              <a:rPr lang="fr-CA" altLang="fr-FR" smtClean="0"/>
              <a:t>Third Levelasd</a:t>
            </a:r>
          </a:p>
          <a:p>
            <a:pPr lvl="3"/>
            <a:r>
              <a:rPr lang="fr-CA" altLang="fr-FR" smtClean="0"/>
              <a:t>Fourth</a:t>
            </a:r>
          </a:p>
        </p:txBody>
      </p:sp>
      <p:sp>
        <p:nvSpPr>
          <p:cNvPr id="1027" name="Line 33"/>
          <p:cNvSpPr>
            <a:spLocks noChangeShapeType="1"/>
          </p:cNvSpPr>
          <p:nvPr/>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8" name="Rectangle 36"/>
          <p:cNvSpPr>
            <a:spLocks noGrp="1" noChangeArrowheads="1"/>
          </p:cNvSpPr>
          <p:nvPr>
            <p:ph type="title"/>
          </p:nvPr>
        </p:nvSpPr>
        <p:spPr bwMode="auto">
          <a:xfrm>
            <a:off x="0" y="-61913"/>
            <a:ext cx="10972800" cy="7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fr-CA" altLang="fr-FR" smtClean="0"/>
              <a:t>Click to edit Master title style</a:t>
            </a:r>
          </a:p>
        </p:txBody>
      </p:sp>
      <p:sp>
        <p:nvSpPr>
          <p:cNvPr id="1029" name="Rectangle 38">
            <a:extLst>
              <a:ext uri="{FF2B5EF4-FFF2-40B4-BE49-F238E27FC236}">
                <a16:creationId xmlns:a16="http://schemas.microsoft.com/office/drawing/2014/main" id="{854A6EF8-D4A4-43C2-BFDA-181104191A3F}"/>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D63F056-8D21-4B2D-93B8-2BF9DCFD00A7}"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1030" name="Groupe 9"/>
          <p:cNvGrpSpPr>
            <a:grpSpLocks/>
          </p:cNvGrpSpPr>
          <p:nvPr userDrawn="1"/>
        </p:nvGrpSpPr>
        <p:grpSpPr bwMode="auto">
          <a:xfrm>
            <a:off x="5596467" y="6434139"/>
            <a:ext cx="3263900" cy="261937"/>
            <a:chOff x="5131644" y="4238031"/>
            <a:chExt cx="2969614" cy="697275"/>
          </a:xfrm>
        </p:grpSpPr>
        <p:pic>
          <p:nvPicPr>
            <p:cNvPr id="1041" name="Picture 4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a:extLst>
                <a:ext uri="{FF2B5EF4-FFF2-40B4-BE49-F238E27FC236}">
                  <a16:creationId xmlns:a16="http://schemas.microsoft.com/office/drawing/2014/main" id="{B5925E45-913B-4D2F-9D23-7D3A5264FA47}"/>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1031" name="Picture 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http://www.qualiscope.ca/wp-content/uploads/2012/11/v-19-11-02-qualiscope-log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 1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13"/>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1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 1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20"/>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491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1pPr>
      <a:lvl2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5pPr>
      <a:lvl6pPr marL="457189" algn="l" rtl="0" eaLnBrk="0" fontAlgn="base" hangingPunct="0">
        <a:lnSpc>
          <a:spcPct val="80000"/>
        </a:lnSpc>
        <a:spcBef>
          <a:spcPct val="0"/>
        </a:spcBef>
        <a:spcAft>
          <a:spcPct val="0"/>
        </a:spcAft>
        <a:defRPr sz="2400" b="1">
          <a:solidFill>
            <a:srgbClr val="0000B6"/>
          </a:solidFill>
          <a:latin typeface="Verdana" pitchFamily="34" charset="0"/>
        </a:defRPr>
      </a:lvl6pPr>
      <a:lvl7pPr marL="914377" algn="l" rtl="0" eaLnBrk="0" fontAlgn="base" hangingPunct="0">
        <a:lnSpc>
          <a:spcPct val="80000"/>
        </a:lnSpc>
        <a:spcBef>
          <a:spcPct val="0"/>
        </a:spcBef>
        <a:spcAft>
          <a:spcPct val="0"/>
        </a:spcAft>
        <a:defRPr sz="2400" b="1">
          <a:solidFill>
            <a:srgbClr val="0000B6"/>
          </a:solidFill>
          <a:latin typeface="Verdana" pitchFamily="34" charset="0"/>
        </a:defRPr>
      </a:lvl7pPr>
      <a:lvl8pPr marL="1371566" algn="l" rtl="0" eaLnBrk="0" fontAlgn="base" hangingPunct="0">
        <a:lnSpc>
          <a:spcPct val="80000"/>
        </a:lnSpc>
        <a:spcBef>
          <a:spcPct val="0"/>
        </a:spcBef>
        <a:spcAft>
          <a:spcPct val="0"/>
        </a:spcAft>
        <a:defRPr sz="2400" b="1">
          <a:solidFill>
            <a:srgbClr val="0000B6"/>
          </a:solidFill>
          <a:latin typeface="Verdana" pitchFamily="34" charset="0"/>
        </a:defRPr>
      </a:lvl8pPr>
      <a:lvl9pPr marL="1828754" algn="l" rtl="0" eaLnBrk="0" fontAlgn="base" hangingPunct="0">
        <a:lnSpc>
          <a:spcPct val="80000"/>
        </a:lnSpc>
        <a:spcBef>
          <a:spcPct val="0"/>
        </a:spcBef>
        <a:spcAft>
          <a:spcPct val="0"/>
        </a:spcAft>
        <a:defRPr sz="2400" b="1">
          <a:solidFill>
            <a:srgbClr val="0000B6"/>
          </a:solidFill>
          <a:latin typeface="Verdana" pitchFamily="34" charset="0"/>
        </a:defRPr>
      </a:lvl9pPr>
    </p:titleStyle>
    <p:bodyStyle>
      <a:lvl1pPr marL="379413" indent="-379413" algn="l" rtl="0" eaLnBrk="0" fontAlgn="base" hangingPunct="0">
        <a:lnSpc>
          <a:spcPct val="90000"/>
        </a:lnSpc>
        <a:spcBef>
          <a:spcPct val="20000"/>
        </a:spcBef>
        <a:spcAft>
          <a:spcPct val="0"/>
        </a:spcAft>
        <a:buClr>
          <a:schemeClr val="tx1"/>
        </a:buClr>
        <a:buSzPct val="80000"/>
        <a:buFont typeface="Wingdings" panose="05000000000000000000" pitchFamily="2" charset="2"/>
        <a:buChar char="u"/>
        <a:defRPr sz="2800">
          <a:solidFill>
            <a:schemeClr val="tx1"/>
          </a:solidFill>
          <a:latin typeface="Calibri" pitchFamily="34" charset="0"/>
          <a:ea typeface="Calibri" pitchFamily="34" charset="0"/>
          <a:cs typeface="Calibri" pitchFamily="34" charset="0"/>
        </a:defRPr>
      </a:lvl1pPr>
      <a:lvl2pPr marL="855663" indent="-284163" algn="l" rtl="0" eaLnBrk="0" fontAlgn="base" hangingPunct="0">
        <a:lnSpc>
          <a:spcPct val="90000"/>
        </a:lnSpc>
        <a:spcBef>
          <a:spcPct val="20000"/>
        </a:spcBef>
        <a:spcAft>
          <a:spcPct val="0"/>
        </a:spcAft>
        <a:buClr>
          <a:srgbClr val="050087"/>
        </a:buClr>
        <a:buChar char="•"/>
        <a:defRPr sz="2400">
          <a:solidFill>
            <a:schemeClr val="tx1"/>
          </a:solidFill>
          <a:latin typeface="Calibri" pitchFamily="34" charset="0"/>
          <a:ea typeface="Calibri" pitchFamily="34" charset="0"/>
          <a:cs typeface="Calibri" pitchFamily="34" charset="0"/>
        </a:defRPr>
      </a:lvl2pPr>
      <a:lvl3pPr marL="1274763" indent="-227013" algn="l" rtl="0" eaLnBrk="0" fontAlgn="base" hangingPunct="0">
        <a:lnSpc>
          <a:spcPct val="90000"/>
        </a:lnSpc>
        <a:spcBef>
          <a:spcPct val="20000"/>
        </a:spcBef>
        <a:spcAft>
          <a:spcPct val="0"/>
        </a:spcAft>
        <a:buClr>
          <a:srgbClr val="050087"/>
        </a:buClr>
        <a:buFont typeface="Marlett" pitchFamily="2" charset="2"/>
        <a:buChar char="q"/>
        <a:defRPr sz="2800">
          <a:solidFill>
            <a:schemeClr val="tx1"/>
          </a:solidFill>
          <a:latin typeface="Calibri" pitchFamily="34" charset="0"/>
          <a:ea typeface="Calibri" pitchFamily="34" charset="0"/>
          <a:cs typeface="Calibri" pitchFamily="34" charset="0"/>
        </a:defRPr>
      </a:lvl3pPr>
      <a:lvl4pPr marL="1693863" indent="-227013" algn="l" rtl="0" eaLnBrk="0" fontAlgn="base" hangingPunct="0">
        <a:lnSpc>
          <a:spcPct val="90000"/>
        </a:lnSpc>
        <a:spcBef>
          <a:spcPct val="20000"/>
        </a:spcBef>
        <a:spcAft>
          <a:spcPct val="0"/>
        </a:spcAft>
        <a:buClr>
          <a:srgbClr val="0000FF"/>
        </a:buClr>
        <a:buFont typeface="Marlett" pitchFamily="2" charset="2"/>
        <a:buChar char="q"/>
        <a:defRPr sz="2400">
          <a:solidFill>
            <a:schemeClr val="tx1"/>
          </a:solidFill>
          <a:latin typeface="Calibri" pitchFamily="34" charset="0"/>
          <a:ea typeface="Calibri" pitchFamily="34" charset="0"/>
          <a:cs typeface="Calibri" pitchFamily="34" charset="0"/>
        </a:defRPr>
      </a:lvl4pPr>
      <a:lvl5pPr marL="2112963" indent="-227013" algn="l" rtl="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itchFamily="34" charset="0"/>
          <a:ea typeface="Calibri" pitchFamily="34" charset="0"/>
          <a:cs typeface="Calibri" pitchFamily="34" charset="0"/>
        </a:defRPr>
      </a:lvl5pPr>
      <a:lvl6pPr marL="2571686"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6pPr>
      <a:lvl7pPr marL="3028875"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7pPr>
      <a:lvl8pPr marL="3486064"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8pPr>
      <a:lvl9pPr marL="3943252"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0">
          <a:gsLst>
            <a:gs pos="0">
              <a:srgbClr val="7030A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gray">
          <a:xfrm>
            <a:off x="232834" y="1241426"/>
            <a:ext cx="114681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fr-CA" altLang="fr-FR" smtClean="0"/>
              <a:t>Click to edit Master text styles</a:t>
            </a:r>
          </a:p>
          <a:p>
            <a:pPr lvl="1"/>
            <a:r>
              <a:rPr lang="fr-CA" altLang="fr-FR" smtClean="0"/>
              <a:t>Second Level</a:t>
            </a:r>
          </a:p>
          <a:p>
            <a:pPr lvl="2"/>
            <a:r>
              <a:rPr lang="fr-CA" altLang="fr-FR" smtClean="0"/>
              <a:t>Third Levelasd</a:t>
            </a:r>
          </a:p>
          <a:p>
            <a:pPr lvl="3"/>
            <a:r>
              <a:rPr lang="fr-CA" altLang="fr-FR" smtClean="0"/>
              <a:t>Fourth</a:t>
            </a:r>
          </a:p>
        </p:txBody>
      </p:sp>
      <p:sp>
        <p:nvSpPr>
          <p:cNvPr id="1027" name="Line 33"/>
          <p:cNvSpPr>
            <a:spLocks noChangeShapeType="1"/>
          </p:cNvSpPr>
          <p:nvPr/>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8" name="Rectangle 36"/>
          <p:cNvSpPr>
            <a:spLocks noGrp="1" noChangeArrowheads="1"/>
          </p:cNvSpPr>
          <p:nvPr>
            <p:ph type="title"/>
          </p:nvPr>
        </p:nvSpPr>
        <p:spPr bwMode="auto">
          <a:xfrm>
            <a:off x="0" y="-61913"/>
            <a:ext cx="10972800" cy="7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fr-CA" altLang="fr-FR" smtClean="0"/>
              <a:t>Click to edit Master title style</a:t>
            </a:r>
          </a:p>
        </p:txBody>
      </p:sp>
      <p:sp>
        <p:nvSpPr>
          <p:cNvPr id="1029" name="Rectangle 38">
            <a:extLst>
              <a:ext uri="{FF2B5EF4-FFF2-40B4-BE49-F238E27FC236}">
                <a16:creationId xmlns:a16="http://schemas.microsoft.com/office/drawing/2014/main" id="{854A6EF8-D4A4-43C2-BFDA-181104191A3F}"/>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D63F056-8D21-4B2D-93B8-2BF9DCFD00A7}"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1030" name="Groupe 9"/>
          <p:cNvGrpSpPr>
            <a:grpSpLocks/>
          </p:cNvGrpSpPr>
          <p:nvPr userDrawn="1"/>
        </p:nvGrpSpPr>
        <p:grpSpPr bwMode="auto">
          <a:xfrm>
            <a:off x="5596467" y="6434139"/>
            <a:ext cx="3263900" cy="261937"/>
            <a:chOff x="5131644" y="4238031"/>
            <a:chExt cx="2969614" cy="697275"/>
          </a:xfrm>
        </p:grpSpPr>
        <p:pic>
          <p:nvPicPr>
            <p:cNvPr id="1041" name="Picture 4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a:extLst>
                <a:ext uri="{FF2B5EF4-FFF2-40B4-BE49-F238E27FC236}">
                  <a16:creationId xmlns:a16="http://schemas.microsoft.com/office/drawing/2014/main" id="{B5925E45-913B-4D2F-9D23-7D3A5264FA47}"/>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1031" name="Picture 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http://www.qualiscope.ca/wp-content/uploads/2012/11/v-19-11-02-qualiscope-log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 1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13"/>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1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 1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20"/>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57709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1pPr>
      <a:lvl2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5pPr>
      <a:lvl6pPr marL="457189" algn="l" rtl="0" eaLnBrk="0" fontAlgn="base" hangingPunct="0">
        <a:lnSpc>
          <a:spcPct val="80000"/>
        </a:lnSpc>
        <a:spcBef>
          <a:spcPct val="0"/>
        </a:spcBef>
        <a:spcAft>
          <a:spcPct val="0"/>
        </a:spcAft>
        <a:defRPr sz="2400" b="1">
          <a:solidFill>
            <a:srgbClr val="0000B6"/>
          </a:solidFill>
          <a:latin typeface="Verdana" pitchFamily="34" charset="0"/>
        </a:defRPr>
      </a:lvl6pPr>
      <a:lvl7pPr marL="914377" algn="l" rtl="0" eaLnBrk="0" fontAlgn="base" hangingPunct="0">
        <a:lnSpc>
          <a:spcPct val="80000"/>
        </a:lnSpc>
        <a:spcBef>
          <a:spcPct val="0"/>
        </a:spcBef>
        <a:spcAft>
          <a:spcPct val="0"/>
        </a:spcAft>
        <a:defRPr sz="2400" b="1">
          <a:solidFill>
            <a:srgbClr val="0000B6"/>
          </a:solidFill>
          <a:latin typeface="Verdana" pitchFamily="34" charset="0"/>
        </a:defRPr>
      </a:lvl7pPr>
      <a:lvl8pPr marL="1371566" algn="l" rtl="0" eaLnBrk="0" fontAlgn="base" hangingPunct="0">
        <a:lnSpc>
          <a:spcPct val="80000"/>
        </a:lnSpc>
        <a:spcBef>
          <a:spcPct val="0"/>
        </a:spcBef>
        <a:spcAft>
          <a:spcPct val="0"/>
        </a:spcAft>
        <a:defRPr sz="2400" b="1">
          <a:solidFill>
            <a:srgbClr val="0000B6"/>
          </a:solidFill>
          <a:latin typeface="Verdana" pitchFamily="34" charset="0"/>
        </a:defRPr>
      </a:lvl8pPr>
      <a:lvl9pPr marL="1828754" algn="l" rtl="0" eaLnBrk="0" fontAlgn="base" hangingPunct="0">
        <a:lnSpc>
          <a:spcPct val="80000"/>
        </a:lnSpc>
        <a:spcBef>
          <a:spcPct val="0"/>
        </a:spcBef>
        <a:spcAft>
          <a:spcPct val="0"/>
        </a:spcAft>
        <a:defRPr sz="2400" b="1">
          <a:solidFill>
            <a:srgbClr val="0000B6"/>
          </a:solidFill>
          <a:latin typeface="Verdana" pitchFamily="34" charset="0"/>
        </a:defRPr>
      </a:lvl9pPr>
    </p:titleStyle>
    <p:bodyStyle>
      <a:lvl1pPr marL="379413" indent="-379413" algn="l" rtl="0" eaLnBrk="0" fontAlgn="base" hangingPunct="0">
        <a:lnSpc>
          <a:spcPct val="90000"/>
        </a:lnSpc>
        <a:spcBef>
          <a:spcPct val="20000"/>
        </a:spcBef>
        <a:spcAft>
          <a:spcPct val="0"/>
        </a:spcAft>
        <a:buClr>
          <a:schemeClr val="tx1"/>
        </a:buClr>
        <a:buSzPct val="80000"/>
        <a:buFont typeface="Wingdings" panose="05000000000000000000" pitchFamily="2" charset="2"/>
        <a:buChar char="u"/>
        <a:defRPr sz="2800">
          <a:solidFill>
            <a:schemeClr val="tx1"/>
          </a:solidFill>
          <a:latin typeface="Calibri" pitchFamily="34" charset="0"/>
          <a:ea typeface="Calibri" pitchFamily="34" charset="0"/>
          <a:cs typeface="Calibri" pitchFamily="34" charset="0"/>
        </a:defRPr>
      </a:lvl1pPr>
      <a:lvl2pPr marL="855663" indent="-284163" algn="l" rtl="0" eaLnBrk="0" fontAlgn="base" hangingPunct="0">
        <a:lnSpc>
          <a:spcPct val="90000"/>
        </a:lnSpc>
        <a:spcBef>
          <a:spcPct val="20000"/>
        </a:spcBef>
        <a:spcAft>
          <a:spcPct val="0"/>
        </a:spcAft>
        <a:buClr>
          <a:srgbClr val="050087"/>
        </a:buClr>
        <a:buChar char="•"/>
        <a:defRPr sz="2400">
          <a:solidFill>
            <a:schemeClr val="tx1"/>
          </a:solidFill>
          <a:latin typeface="Calibri" pitchFamily="34" charset="0"/>
          <a:ea typeface="Calibri" pitchFamily="34" charset="0"/>
          <a:cs typeface="Calibri" pitchFamily="34" charset="0"/>
        </a:defRPr>
      </a:lvl2pPr>
      <a:lvl3pPr marL="1274763" indent="-227013" algn="l" rtl="0" eaLnBrk="0" fontAlgn="base" hangingPunct="0">
        <a:lnSpc>
          <a:spcPct val="90000"/>
        </a:lnSpc>
        <a:spcBef>
          <a:spcPct val="20000"/>
        </a:spcBef>
        <a:spcAft>
          <a:spcPct val="0"/>
        </a:spcAft>
        <a:buClr>
          <a:srgbClr val="050087"/>
        </a:buClr>
        <a:buFont typeface="Marlett" pitchFamily="2" charset="2"/>
        <a:buChar char="q"/>
        <a:defRPr sz="2800">
          <a:solidFill>
            <a:schemeClr val="tx1"/>
          </a:solidFill>
          <a:latin typeface="Calibri" pitchFamily="34" charset="0"/>
          <a:ea typeface="Calibri" pitchFamily="34" charset="0"/>
          <a:cs typeface="Calibri" pitchFamily="34" charset="0"/>
        </a:defRPr>
      </a:lvl3pPr>
      <a:lvl4pPr marL="1693863" indent="-227013" algn="l" rtl="0" eaLnBrk="0" fontAlgn="base" hangingPunct="0">
        <a:lnSpc>
          <a:spcPct val="90000"/>
        </a:lnSpc>
        <a:spcBef>
          <a:spcPct val="20000"/>
        </a:spcBef>
        <a:spcAft>
          <a:spcPct val="0"/>
        </a:spcAft>
        <a:buClr>
          <a:srgbClr val="0000FF"/>
        </a:buClr>
        <a:buFont typeface="Marlett" pitchFamily="2" charset="2"/>
        <a:buChar char="q"/>
        <a:defRPr sz="2400">
          <a:solidFill>
            <a:schemeClr val="tx1"/>
          </a:solidFill>
          <a:latin typeface="Calibri" pitchFamily="34" charset="0"/>
          <a:ea typeface="Calibri" pitchFamily="34" charset="0"/>
          <a:cs typeface="Calibri" pitchFamily="34" charset="0"/>
        </a:defRPr>
      </a:lvl4pPr>
      <a:lvl5pPr marL="2112963" indent="-227013" algn="l" rtl="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itchFamily="34" charset="0"/>
          <a:ea typeface="Calibri" pitchFamily="34" charset="0"/>
          <a:cs typeface="Calibri" pitchFamily="34" charset="0"/>
        </a:defRPr>
      </a:lvl5pPr>
      <a:lvl6pPr marL="2571686"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6pPr>
      <a:lvl7pPr marL="3028875"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7pPr>
      <a:lvl8pPr marL="3486064"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8pPr>
      <a:lvl9pPr marL="3943252"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0">
          <a:gsLst>
            <a:gs pos="0">
              <a:srgbClr val="7030A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gray">
          <a:xfrm>
            <a:off x="232834" y="1241426"/>
            <a:ext cx="114681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fr-CA" altLang="fr-FR" smtClean="0"/>
              <a:t>Click to edit Master text styles</a:t>
            </a:r>
          </a:p>
          <a:p>
            <a:pPr lvl="1"/>
            <a:r>
              <a:rPr lang="fr-CA" altLang="fr-FR" smtClean="0"/>
              <a:t>Second Level</a:t>
            </a:r>
          </a:p>
          <a:p>
            <a:pPr lvl="2"/>
            <a:r>
              <a:rPr lang="fr-CA" altLang="fr-FR" smtClean="0"/>
              <a:t>Third Levelasd</a:t>
            </a:r>
          </a:p>
          <a:p>
            <a:pPr lvl="3"/>
            <a:r>
              <a:rPr lang="fr-CA" altLang="fr-FR" smtClean="0"/>
              <a:t>Fourth</a:t>
            </a:r>
          </a:p>
        </p:txBody>
      </p:sp>
      <p:sp>
        <p:nvSpPr>
          <p:cNvPr id="1027" name="Line 33"/>
          <p:cNvSpPr>
            <a:spLocks noChangeShapeType="1"/>
          </p:cNvSpPr>
          <p:nvPr/>
        </p:nvSpPr>
        <p:spPr bwMode="auto">
          <a:xfrm>
            <a:off x="2117" y="769938"/>
            <a:ext cx="10056283" cy="0"/>
          </a:xfrm>
          <a:prstGeom prst="line">
            <a:avLst/>
          </a:prstGeom>
          <a:noFill/>
          <a:ln w="57150">
            <a:solidFill>
              <a:srgbClr val="C00000"/>
            </a:solidFill>
            <a:round/>
            <a:headEnd/>
            <a:tailEnd type="none" w="lg"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8" name="Rectangle 36"/>
          <p:cNvSpPr>
            <a:spLocks noGrp="1" noChangeArrowheads="1"/>
          </p:cNvSpPr>
          <p:nvPr>
            <p:ph type="title"/>
          </p:nvPr>
        </p:nvSpPr>
        <p:spPr bwMode="auto">
          <a:xfrm>
            <a:off x="0" y="-61913"/>
            <a:ext cx="10972800" cy="7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fr-CA" altLang="fr-FR" smtClean="0"/>
              <a:t>Click to edit Master title style</a:t>
            </a:r>
          </a:p>
        </p:txBody>
      </p:sp>
      <p:sp>
        <p:nvSpPr>
          <p:cNvPr id="1029" name="Rectangle 38">
            <a:extLst>
              <a:ext uri="{FF2B5EF4-FFF2-40B4-BE49-F238E27FC236}">
                <a16:creationId xmlns:a16="http://schemas.microsoft.com/office/drawing/2014/main" id="{854A6EF8-D4A4-43C2-BFDA-181104191A3F}"/>
              </a:ext>
            </a:extLst>
          </p:cNvPr>
          <p:cNvSpPr>
            <a:spLocks noChangeArrowheads="1"/>
          </p:cNvSpPr>
          <p:nvPr userDrawn="1"/>
        </p:nvSpPr>
        <p:spPr bwMode="auto">
          <a:xfrm>
            <a:off x="11450377" y="6419851"/>
            <a:ext cx="45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D63F056-8D21-4B2D-93B8-2BF9DCFD00A7}" type="slidenum">
              <a:rPr kumimoji="0" lang="fr-CA" altLang="fr-FR" sz="1200" b="0" i="0" u="none" strike="noStrike" kern="1200" cap="none" spc="0" normalizeH="0" baseline="0" noProof="0" smtClean="0">
                <a:ln>
                  <a:noFill/>
                </a:ln>
                <a:solidFill>
                  <a:srgbClr val="000000"/>
                </a:solidFill>
                <a:effectLst/>
                <a:uLnTx/>
                <a:uFillTx/>
                <a:latin typeface="GarmdITC BkCn BT"/>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CA" altLang="fr-FR" sz="1200" b="0" i="0" u="none" strike="noStrike" kern="1200" cap="none" spc="0" normalizeH="0" baseline="0" noProof="0" dirty="0">
              <a:ln>
                <a:noFill/>
              </a:ln>
              <a:solidFill>
                <a:srgbClr val="000000"/>
              </a:solidFill>
              <a:effectLst/>
              <a:uLnTx/>
              <a:uFillTx/>
              <a:latin typeface="GarmdITC BkCn BT"/>
              <a:ea typeface="+mn-ea"/>
              <a:cs typeface="Arial" panose="020B0604020202020204" pitchFamily="34" charset="0"/>
            </a:endParaRPr>
          </a:p>
        </p:txBody>
      </p:sp>
      <p:grpSp>
        <p:nvGrpSpPr>
          <p:cNvPr id="1030" name="Groupe 9"/>
          <p:cNvGrpSpPr>
            <a:grpSpLocks/>
          </p:cNvGrpSpPr>
          <p:nvPr userDrawn="1"/>
        </p:nvGrpSpPr>
        <p:grpSpPr bwMode="auto">
          <a:xfrm>
            <a:off x="5596467" y="6434139"/>
            <a:ext cx="3263900" cy="261937"/>
            <a:chOff x="5131644" y="4238031"/>
            <a:chExt cx="2969614" cy="697275"/>
          </a:xfrm>
        </p:grpSpPr>
        <p:pic>
          <p:nvPicPr>
            <p:cNvPr id="1041" name="Picture 4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1644" y="4315283"/>
              <a:ext cx="690634"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a:extLst>
                <a:ext uri="{FF2B5EF4-FFF2-40B4-BE49-F238E27FC236}">
                  <a16:creationId xmlns:a16="http://schemas.microsoft.com/office/drawing/2014/main" id="{B5925E45-913B-4D2F-9D23-7D3A5264FA47}"/>
                </a:ext>
              </a:extLst>
            </p:cNvPr>
            <p:cNvSpPr>
              <a:spLocks noChangeArrowheads="1"/>
            </p:cNvSpPr>
            <p:nvPr/>
          </p:nvSpPr>
          <p:spPr bwMode="auto">
            <a:xfrm>
              <a:off x="5869234" y="4238031"/>
              <a:ext cx="2232024" cy="6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Claude Emond et </a:t>
              </a:r>
              <a:r>
                <a:rPr kumimoji="0" lang="fr-CA" altLang="fr-FR" sz="500" b="0" i="1" u="none" strike="noStrike" kern="1200" cap="none" spc="0" normalizeH="0" baseline="0" noProof="0" dirty="0" err="1">
                  <a:ln>
                    <a:noFill/>
                  </a:ln>
                  <a:solidFill>
                    <a:srgbClr val="000000"/>
                  </a:solidFill>
                  <a:effectLst/>
                  <a:uLnTx/>
                  <a:uFillTx/>
                  <a:latin typeface="Verdana" pitchFamily="34" charset="0"/>
                  <a:ea typeface="+mn-ea"/>
                  <a:cs typeface="Arial" panose="020B0604020202020204" pitchFamily="34" charset="0"/>
                </a:rPr>
                <a:t>QualiScope</a:t>
              </a: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000000"/>
                </a:buClr>
                <a:buSzTx/>
                <a:buFont typeface="Wingdings" pitchFamily="2" charset="2"/>
                <a:buNone/>
                <a:tabLst/>
                <a:defRPr/>
              </a:pPr>
              <a:r>
                <a:rPr kumimoji="0" lang="fr-CA" altLang="fr-FR" sz="500" b="0" i="1" u="none" strike="noStrike" kern="1200" cap="none" spc="0" normalizeH="0" baseline="0" noProof="0" dirty="0">
                  <a:ln>
                    <a:noFill/>
                  </a:ln>
                  <a:solidFill>
                    <a:srgbClr val="000000"/>
                  </a:solidFill>
                  <a:effectLst/>
                  <a:uLnTx/>
                  <a:uFillTx/>
                  <a:latin typeface="Verdana" pitchFamily="34" charset="0"/>
                  <a:ea typeface="+mn-ea"/>
                  <a:cs typeface="Arial" panose="020B0604020202020204" pitchFamily="34" charset="0"/>
                </a:rPr>
                <a:t>2011,2012, 2014, 2016</a:t>
              </a:r>
            </a:p>
          </p:txBody>
        </p:sp>
      </p:grpSp>
      <p:pic>
        <p:nvPicPr>
          <p:cNvPr id="1031" name="Picture 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337051" y="6386514"/>
            <a:ext cx="6625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http://www.qualiscope.ca/wp-content/uploads/2012/11/v-19-11-02-qualiscope-log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298701" y="6438901"/>
            <a:ext cx="147743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7" y="3005138"/>
            <a:ext cx="45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 1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32684" y="3000376"/>
            <a:ext cx="46566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4267" y="6367463"/>
            <a:ext cx="797984"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13"/>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061451" y="6364288"/>
            <a:ext cx="2190749"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1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25484" y="6684963"/>
            <a:ext cx="2362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 1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1851" y="6254751"/>
            <a:ext cx="10547349"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1341101" y="6253163"/>
            <a:ext cx="8509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20"/>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6253163"/>
            <a:ext cx="831851"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13816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1pPr>
      <a:lvl2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ea typeface="Calibri" pitchFamily="34" charset="0"/>
          <a:cs typeface="Calibri" pitchFamily="34" charset="0"/>
        </a:defRPr>
      </a:lvl5pPr>
      <a:lvl6pPr marL="457189" algn="l" rtl="0" eaLnBrk="0" fontAlgn="base" hangingPunct="0">
        <a:lnSpc>
          <a:spcPct val="80000"/>
        </a:lnSpc>
        <a:spcBef>
          <a:spcPct val="0"/>
        </a:spcBef>
        <a:spcAft>
          <a:spcPct val="0"/>
        </a:spcAft>
        <a:defRPr sz="2400" b="1">
          <a:solidFill>
            <a:srgbClr val="0000B6"/>
          </a:solidFill>
          <a:latin typeface="Verdana" pitchFamily="34" charset="0"/>
        </a:defRPr>
      </a:lvl6pPr>
      <a:lvl7pPr marL="914377" algn="l" rtl="0" eaLnBrk="0" fontAlgn="base" hangingPunct="0">
        <a:lnSpc>
          <a:spcPct val="80000"/>
        </a:lnSpc>
        <a:spcBef>
          <a:spcPct val="0"/>
        </a:spcBef>
        <a:spcAft>
          <a:spcPct val="0"/>
        </a:spcAft>
        <a:defRPr sz="2400" b="1">
          <a:solidFill>
            <a:srgbClr val="0000B6"/>
          </a:solidFill>
          <a:latin typeface="Verdana" pitchFamily="34" charset="0"/>
        </a:defRPr>
      </a:lvl7pPr>
      <a:lvl8pPr marL="1371566" algn="l" rtl="0" eaLnBrk="0" fontAlgn="base" hangingPunct="0">
        <a:lnSpc>
          <a:spcPct val="80000"/>
        </a:lnSpc>
        <a:spcBef>
          <a:spcPct val="0"/>
        </a:spcBef>
        <a:spcAft>
          <a:spcPct val="0"/>
        </a:spcAft>
        <a:defRPr sz="2400" b="1">
          <a:solidFill>
            <a:srgbClr val="0000B6"/>
          </a:solidFill>
          <a:latin typeface="Verdana" pitchFamily="34" charset="0"/>
        </a:defRPr>
      </a:lvl8pPr>
      <a:lvl9pPr marL="1828754" algn="l" rtl="0" eaLnBrk="0" fontAlgn="base" hangingPunct="0">
        <a:lnSpc>
          <a:spcPct val="80000"/>
        </a:lnSpc>
        <a:spcBef>
          <a:spcPct val="0"/>
        </a:spcBef>
        <a:spcAft>
          <a:spcPct val="0"/>
        </a:spcAft>
        <a:defRPr sz="2400" b="1">
          <a:solidFill>
            <a:srgbClr val="0000B6"/>
          </a:solidFill>
          <a:latin typeface="Verdana" pitchFamily="34" charset="0"/>
        </a:defRPr>
      </a:lvl9pPr>
    </p:titleStyle>
    <p:bodyStyle>
      <a:lvl1pPr marL="379413" indent="-379413" algn="l" rtl="0" eaLnBrk="0" fontAlgn="base" hangingPunct="0">
        <a:lnSpc>
          <a:spcPct val="90000"/>
        </a:lnSpc>
        <a:spcBef>
          <a:spcPct val="20000"/>
        </a:spcBef>
        <a:spcAft>
          <a:spcPct val="0"/>
        </a:spcAft>
        <a:buClr>
          <a:schemeClr val="tx1"/>
        </a:buClr>
        <a:buSzPct val="80000"/>
        <a:buFont typeface="Wingdings" panose="05000000000000000000" pitchFamily="2" charset="2"/>
        <a:buChar char="u"/>
        <a:defRPr sz="2800">
          <a:solidFill>
            <a:schemeClr val="tx1"/>
          </a:solidFill>
          <a:latin typeface="Calibri" pitchFamily="34" charset="0"/>
          <a:ea typeface="Calibri" pitchFamily="34" charset="0"/>
          <a:cs typeface="Calibri" pitchFamily="34" charset="0"/>
        </a:defRPr>
      </a:lvl1pPr>
      <a:lvl2pPr marL="855663" indent="-284163" algn="l" rtl="0" eaLnBrk="0" fontAlgn="base" hangingPunct="0">
        <a:lnSpc>
          <a:spcPct val="90000"/>
        </a:lnSpc>
        <a:spcBef>
          <a:spcPct val="20000"/>
        </a:spcBef>
        <a:spcAft>
          <a:spcPct val="0"/>
        </a:spcAft>
        <a:buClr>
          <a:srgbClr val="050087"/>
        </a:buClr>
        <a:buChar char="•"/>
        <a:defRPr sz="2400">
          <a:solidFill>
            <a:schemeClr val="tx1"/>
          </a:solidFill>
          <a:latin typeface="Calibri" pitchFamily="34" charset="0"/>
          <a:ea typeface="Calibri" pitchFamily="34" charset="0"/>
          <a:cs typeface="Calibri" pitchFamily="34" charset="0"/>
        </a:defRPr>
      </a:lvl2pPr>
      <a:lvl3pPr marL="1274763" indent="-227013" algn="l" rtl="0" eaLnBrk="0" fontAlgn="base" hangingPunct="0">
        <a:lnSpc>
          <a:spcPct val="90000"/>
        </a:lnSpc>
        <a:spcBef>
          <a:spcPct val="20000"/>
        </a:spcBef>
        <a:spcAft>
          <a:spcPct val="0"/>
        </a:spcAft>
        <a:buClr>
          <a:srgbClr val="050087"/>
        </a:buClr>
        <a:buFont typeface="Marlett" pitchFamily="2" charset="2"/>
        <a:buChar char="q"/>
        <a:defRPr sz="2800">
          <a:solidFill>
            <a:schemeClr val="tx1"/>
          </a:solidFill>
          <a:latin typeface="Calibri" pitchFamily="34" charset="0"/>
          <a:ea typeface="Calibri" pitchFamily="34" charset="0"/>
          <a:cs typeface="Calibri" pitchFamily="34" charset="0"/>
        </a:defRPr>
      </a:lvl3pPr>
      <a:lvl4pPr marL="1693863" indent="-227013" algn="l" rtl="0" eaLnBrk="0" fontAlgn="base" hangingPunct="0">
        <a:lnSpc>
          <a:spcPct val="90000"/>
        </a:lnSpc>
        <a:spcBef>
          <a:spcPct val="20000"/>
        </a:spcBef>
        <a:spcAft>
          <a:spcPct val="0"/>
        </a:spcAft>
        <a:buClr>
          <a:srgbClr val="0000FF"/>
        </a:buClr>
        <a:buFont typeface="Marlett" pitchFamily="2" charset="2"/>
        <a:buChar char="q"/>
        <a:defRPr sz="2400">
          <a:solidFill>
            <a:schemeClr val="tx1"/>
          </a:solidFill>
          <a:latin typeface="Calibri" pitchFamily="34" charset="0"/>
          <a:ea typeface="Calibri" pitchFamily="34" charset="0"/>
          <a:cs typeface="Calibri" pitchFamily="34" charset="0"/>
        </a:defRPr>
      </a:lvl4pPr>
      <a:lvl5pPr marL="2112963" indent="-227013" algn="l" rtl="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itchFamily="34" charset="0"/>
          <a:ea typeface="Calibri" pitchFamily="34" charset="0"/>
          <a:cs typeface="Calibri" pitchFamily="34" charset="0"/>
        </a:defRPr>
      </a:lvl5pPr>
      <a:lvl6pPr marL="2571686"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6pPr>
      <a:lvl7pPr marL="3028875"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7pPr>
      <a:lvl8pPr marL="3486064"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8pPr>
      <a:lvl9pPr marL="3943252" indent="-228594"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5.xml"/></Relationships>
</file>

<file path=ppt/slides/_rels/slide1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9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manager-go.com/management/grille-de-blake-et-mouton.htm" TargetMode="Externa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reussir-son-management.com/presentation-dune-methode-de-coaching-exceptionnelle/" TargetMode="External"/><Relationship Id="rId2" Type="http://schemas.openxmlformats.org/officeDocument/2006/relationships/hyperlink" Target="https://reussir-son-management.com/priorite-aux-priorites-ecouter/" TargetMode="External"/><Relationship Id="rId1" Type="http://schemas.openxmlformats.org/officeDocument/2006/relationships/slideLayout" Target="../slideLayouts/slideLayout36.xml"/><Relationship Id="rId4" Type="http://schemas.openxmlformats.org/officeDocument/2006/relationships/hyperlink" Target="https://reussir-son-management.com/technique-de-motivation-du-personne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28.png"/><Relationship Id="rId4" Type="http://schemas.openxmlformats.org/officeDocument/2006/relationships/hyperlink" Target="http://claudeemond.co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6.xml"/><Relationship Id="rId5" Type="http://schemas.openxmlformats.org/officeDocument/2006/relationships/image" Target="../media/image38.emf"/><Relationship Id="rId4" Type="http://schemas.openxmlformats.org/officeDocument/2006/relationships/image" Target="../media/image37.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openxmlformats.org/officeDocument/2006/relationships/image" Target="../media/image41.jpeg"/><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6.xml"/><Relationship Id="rId1" Type="http://schemas.openxmlformats.org/officeDocument/2006/relationships/tags" Target="../tags/tag1.xml"/><Relationship Id="rId4" Type="http://schemas.openxmlformats.org/officeDocument/2006/relationships/image" Target="../media/image43.emf"/></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6.xml"/><Relationship Id="rId5" Type="http://schemas.openxmlformats.org/officeDocument/2006/relationships/image" Target="../media/image46.png"/><Relationship Id="rId4" Type="http://schemas.openxmlformats.org/officeDocument/2006/relationships/image" Target="../media/image45.jpeg"/></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5.xml"/><Relationship Id="rId1" Type="http://schemas.openxmlformats.org/officeDocument/2006/relationships/video" Target="file:///C:\Users\toshiba\Dropbox\Videos%20pr&#233;sentations\shark%5b1%5d.mpeg" TargetMode="External"/><Relationship Id="rId4" Type="http://schemas.openxmlformats.org/officeDocument/2006/relationships/image" Target="../media/image4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8.png"/><Relationship Id="rId4" Type="http://schemas.openxmlformats.org/officeDocument/2006/relationships/notesSlide" Target="../notesSlides/notesSlide22.xml"/></Relationships>
</file>

<file path=ppt/slides/_rels/slide9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management Situationnel</a:t>
            </a:r>
            <a:endParaRPr lang="fr-FR" dirty="0"/>
          </a:p>
        </p:txBody>
      </p:sp>
      <p:sp>
        <p:nvSpPr>
          <p:cNvPr id="3" name="Sous-titre 2"/>
          <p:cNvSpPr>
            <a:spLocks noGrp="1"/>
          </p:cNvSpPr>
          <p:nvPr>
            <p:ph type="subTitle" idx="1"/>
          </p:nvPr>
        </p:nvSpPr>
        <p:spPr/>
        <p:txBody>
          <a:bodyPr>
            <a:normAutofit/>
          </a:bodyPr>
          <a:lstStyle/>
          <a:p>
            <a:r>
              <a:rPr lang="fr-FR" dirty="0" smtClean="0"/>
              <a:t> l’étude de l’Art du Management</a:t>
            </a:r>
          </a:p>
          <a:p>
            <a:r>
              <a:rPr lang="fr-FR" dirty="0" smtClean="0"/>
              <a:t>La gestion d’équipe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5" name="ZoneTexte 4"/>
          <p:cNvSpPr txBox="1"/>
          <p:nvPr/>
        </p:nvSpPr>
        <p:spPr>
          <a:xfrm>
            <a:off x="7904480" y="5872480"/>
            <a:ext cx="6075680" cy="369332"/>
          </a:xfrm>
          <a:prstGeom prst="rect">
            <a:avLst/>
          </a:prstGeom>
          <a:noFill/>
        </p:spPr>
        <p:txBody>
          <a:bodyPr wrap="square" rtlCol="0">
            <a:spAutoFit/>
          </a:bodyPr>
          <a:lstStyle/>
          <a:p>
            <a:r>
              <a:rPr lang="fr-FR" dirty="0" smtClean="0"/>
              <a:t>Marie-Christelle Santarelli</a:t>
            </a:r>
            <a:endParaRPr lang="fr-FR" dirty="0"/>
          </a:p>
        </p:txBody>
      </p:sp>
    </p:spTree>
    <p:extLst>
      <p:ext uri="{BB962C8B-B14F-4D97-AF65-F5344CB8AC3E}">
        <p14:creationId xmlns:p14="http://schemas.microsoft.com/office/powerpoint/2010/main" val="303871737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Voyageons dans le temps,</a:t>
            </a:r>
            <a:br>
              <a:rPr lang="fr-FR" dirty="0" smtClean="0"/>
            </a:br>
            <a:r>
              <a:rPr lang="fr-FR" dirty="0" smtClean="0"/>
              <a:t>						</a:t>
            </a:r>
            <a:r>
              <a:rPr lang="fr-FR" sz="3100" dirty="0" smtClean="0"/>
              <a:t>Les </a:t>
            </a:r>
            <a:r>
              <a:rPr lang="fr-FR" sz="3100" dirty="0"/>
              <a:t>modèles managériaux :</a:t>
            </a:r>
            <a:r>
              <a:rPr lang="fr-FR" dirty="0"/>
              <a:t/>
            </a:r>
            <a:br>
              <a:rPr lang="fr-FR" dirty="0"/>
            </a:b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pic>
        <p:nvPicPr>
          <p:cNvPr id="5" name="Image 4"/>
          <p:cNvPicPr>
            <a:picLocks noChangeAspect="1"/>
          </p:cNvPicPr>
          <p:nvPr/>
        </p:nvPicPr>
        <p:blipFill>
          <a:blip r:embed="rId2"/>
          <a:stretch>
            <a:fillRect/>
          </a:stretch>
        </p:blipFill>
        <p:spPr>
          <a:xfrm>
            <a:off x="2259805" y="1245244"/>
            <a:ext cx="7217211" cy="5612756"/>
          </a:xfrm>
          <a:prstGeom prst="rect">
            <a:avLst/>
          </a:prstGeom>
        </p:spPr>
      </p:pic>
    </p:spTree>
    <p:extLst>
      <p:ext uri="{BB962C8B-B14F-4D97-AF65-F5344CB8AC3E}">
        <p14:creationId xmlns:p14="http://schemas.microsoft.com/office/powerpoint/2010/main" val="403490053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état de « sur motivation »</a:t>
            </a:r>
            <a:endParaRPr lang="fr-FR" dirty="0"/>
          </a:p>
        </p:txBody>
      </p:sp>
      <p:sp>
        <p:nvSpPr>
          <p:cNvPr id="3" name="Espace réservé du contenu 2"/>
          <p:cNvSpPr>
            <a:spLocks noGrp="1"/>
          </p:cNvSpPr>
          <p:nvPr>
            <p:ph idx="1"/>
          </p:nvPr>
        </p:nvSpPr>
        <p:spPr/>
        <p:txBody>
          <a:bodyPr/>
          <a:lstStyle/>
          <a:p>
            <a:r>
              <a:rPr lang="fr-FR" dirty="0" smtClean="0"/>
              <a:t>Une sur motivation créatrice générée par:</a:t>
            </a:r>
          </a:p>
          <a:p>
            <a:endParaRPr lang="fr-FR" dirty="0" smtClean="0"/>
          </a:p>
          <a:p>
            <a:r>
              <a:rPr lang="fr-FR" dirty="0" smtClean="0"/>
              <a:t>la volonté, la créativité, l’action ou l’exercice du pouvoir personnel. </a:t>
            </a:r>
          </a:p>
          <a:p>
            <a:r>
              <a:rPr lang="fr-FR" dirty="0" smtClean="0"/>
              <a:t>Cet état provient de la conjonction de facteurs individuels (les équipiers)  internes et de facteurs de pression externe (l’entreprise)</a:t>
            </a:r>
          </a:p>
          <a:p>
            <a:pPr marL="0" indent="0">
              <a:buNone/>
            </a:pPr>
            <a:endParaRPr lang="fr-FR" dirty="0" smtClean="0"/>
          </a:p>
          <a:p>
            <a:pPr lvl="1"/>
            <a:r>
              <a:rPr lang="fr-FR" dirty="0" smtClean="0"/>
              <a:t> c’est pour elle que l’équipe est chargée d’atteindre le but qui lui a été fixé.</a:t>
            </a:r>
            <a:endParaRPr lang="fr-FR" dirty="0"/>
          </a:p>
        </p:txBody>
      </p:sp>
    </p:spTree>
    <p:extLst>
      <p:ext uri="{BB962C8B-B14F-4D97-AF65-F5344CB8AC3E}">
        <p14:creationId xmlns:p14="http://schemas.microsoft.com/office/powerpoint/2010/main" val="351568958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1.2. Une organisation conçue pour répondre aux aléas</a:t>
            </a:r>
            <a:endParaRPr lang="fr-FR" dirty="0"/>
          </a:p>
        </p:txBody>
      </p:sp>
      <p:sp>
        <p:nvSpPr>
          <p:cNvPr id="3" name="Espace réservé du contenu 2"/>
          <p:cNvSpPr>
            <a:spLocks noGrp="1"/>
          </p:cNvSpPr>
          <p:nvPr>
            <p:ph idx="1"/>
          </p:nvPr>
        </p:nvSpPr>
        <p:spPr/>
        <p:txBody>
          <a:bodyPr/>
          <a:lstStyle/>
          <a:p>
            <a:r>
              <a:rPr lang="fr-FR" dirty="0" smtClean="0"/>
              <a:t>La tâche fixée à une équipe est fréquemment ambitieuse : </a:t>
            </a:r>
          </a:p>
          <a:p>
            <a:pPr lvl="1"/>
            <a:r>
              <a:rPr lang="fr-FR" dirty="0" smtClean="0"/>
              <a:t>non seulement elle dépasse ce que peut produire un individu (seul) mais elle surpasse aussi ce qu’on peut attendre d’un ensemble d’individus qui ne seraient pas liés par un esprit d’équipe.</a:t>
            </a:r>
          </a:p>
          <a:p>
            <a:pPr lvl="1"/>
            <a:endParaRPr lang="fr-FR" dirty="0"/>
          </a:p>
          <a:p>
            <a:pPr lvl="1">
              <a:buFont typeface="Wingdings" panose="05000000000000000000" pitchFamily="2" charset="2"/>
              <a:buChar char="Ø"/>
            </a:pPr>
            <a:r>
              <a:rPr lang="fr-FR" dirty="0" smtClean="0"/>
              <a:t>Dérivé du mot « équipage » qui signifie aussi bien l’équipement matériel que l’ensemble des personnes.</a:t>
            </a:r>
          </a:p>
          <a:p>
            <a:pPr lvl="1">
              <a:buFont typeface="Wingdings" panose="05000000000000000000" pitchFamily="2" charset="2"/>
              <a:buChar char="Ø"/>
            </a:pPr>
            <a:r>
              <a:rPr lang="fr-FR" dirty="0" smtClean="0"/>
              <a:t>le mot équipe appartient initialement au domaine maritime (du germanique « skip », bateau). </a:t>
            </a:r>
          </a:p>
          <a:p>
            <a:pPr lvl="1">
              <a:buFont typeface="Wingdings" panose="05000000000000000000" pitchFamily="2" charset="2"/>
              <a:buChar char="Ø"/>
            </a:pPr>
            <a:r>
              <a:rPr lang="fr-FR" dirty="0" smtClean="0"/>
              <a:t>Equipage et équipe, avant d’être connotés par le sport, sont issus du voyage et de la lutte d’un groupe d’hommes contre les aléas naturels.t</a:t>
            </a:r>
            <a:endParaRPr lang="fr-FR" dirty="0"/>
          </a:p>
        </p:txBody>
      </p:sp>
    </p:spTree>
    <p:extLst>
      <p:ext uri="{BB962C8B-B14F-4D97-AF65-F5344CB8AC3E}">
        <p14:creationId xmlns:p14="http://schemas.microsoft.com/office/powerpoint/2010/main" val="24710770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1.3. Les avantages dynamiques de l’équipe</a:t>
            </a:r>
            <a:endParaRPr lang="fr-FR" dirty="0"/>
          </a:p>
        </p:txBody>
      </p:sp>
      <p:sp>
        <p:nvSpPr>
          <p:cNvPr id="3" name="Espace réservé du contenu 2"/>
          <p:cNvSpPr>
            <a:spLocks noGrp="1"/>
          </p:cNvSpPr>
          <p:nvPr>
            <p:ph idx="1"/>
          </p:nvPr>
        </p:nvSpPr>
        <p:spPr/>
        <p:txBody>
          <a:bodyPr/>
          <a:lstStyle/>
          <a:p>
            <a:r>
              <a:rPr lang="fr-FR" dirty="0" smtClean="0"/>
              <a:t>L’équipe repose sur un double mode de fonctionnement :</a:t>
            </a:r>
          </a:p>
          <a:p>
            <a:pPr marL="0" indent="0">
              <a:buNone/>
            </a:pPr>
            <a:endParaRPr lang="fr-FR" dirty="0" smtClean="0"/>
          </a:p>
          <a:p>
            <a:pPr marL="914400" lvl="1" indent="-457200">
              <a:buFont typeface="+mj-lt"/>
              <a:buAutoNum type="arabicPeriod"/>
            </a:pPr>
            <a:r>
              <a:rPr lang="fr-FR" dirty="0" smtClean="0"/>
              <a:t>à la fois rigoureux </a:t>
            </a:r>
          </a:p>
          <a:p>
            <a:pPr marL="914400" lvl="1" indent="-457200">
              <a:buFont typeface="+mj-lt"/>
              <a:buAutoNum type="arabicPeriod"/>
            </a:pPr>
            <a:r>
              <a:rPr lang="fr-FR" dirty="0" smtClean="0"/>
              <a:t>et flexible!</a:t>
            </a:r>
          </a:p>
          <a:p>
            <a:pPr lvl="1"/>
            <a:endParaRPr lang="fr-FR" dirty="0" smtClean="0"/>
          </a:p>
          <a:p>
            <a:pPr lvl="1"/>
            <a:r>
              <a:rPr lang="fr-FR" dirty="0" smtClean="0"/>
              <a:t>Le Partage des rôles, initiative et interdépendance y assurent à la fois réactivité et totale couverture du territoire</a:t>
            </a:r>
          </a:p>
          <a:p>
            <a:pPr lvl="1"/>
            <a:r>
              <a:rPr lang="fr-FR" dirty="0" smtClean="0"/>
              <a:t>Dans une équipe sportive, tout se passe comme si la couverture du terrain était assurée deux fois : une fois par le titulaire de la fonction et une fois par le suppléant le plus proche. Lorsqu’un joueur ne peut saisir une passe, un autre joueur se précipite pour récupérer le ballon.</a:t>
            </a:r>
            <a:endParaRPr lang="fr-FR" dirty="0"/>
          </a:p>
        </p:txBody>
      </p:sp>
    </p:spTree>
    <p:extLst>
      <p:ext uri="{BB962C8B-B14F-4D97-AF65-F5344CB8AC3E}">
        <p14:creationId xmlns:p14="http://schemas.microsoft.com/office/powerpoint/2010/main" val="15407580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1.4. La satisfaction personnelle de l’équipier</a:t>
            </a:r>
            <a:endParaRPr lang="fr-FR"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dirty="0" smtClean="0"/>
              <a:t>la participation à une équipe élargit le « pouvoir personnel ».</a:t>
            </a:r>
          </a:p>
          <a:p>
            <a:pPr>
              <a:buFont typeface="Wingdings" panose="05000000000000000000" pitchFamily="2" charset="2"/>
              <a:buChar char="Ø"/>
            </a:pPr>
            <a:r>
              <a:rPr lang="fr-FR" dirty="0" smtClean="0"/>
              <a:t>Elle offre à chacun une caisse de résonance pour son action. Par exemple, une bonne idée, trouvée par l’un et reprise par d’autres, procure à son auteur une satisfaction en rapport à l’influence qu’il a su ainsi exercer sur son environnement.</a:t>
            </a:r>
          </a:p>
          <a:p>
            <a:pPr>
              <a:buFont typeface="Wingdings" panose="05000000000000000000" pitchFamily="2" charset="2"/>
              <a:buChar char="Ø"/>
            </a:pPr>
            <a:endParaRPr lang="fr-FR" dirty="0"/>
          </a:p>
          <a:p>
            <a:pPr>
              <a:buFont typeface="Wingdings" panose="05000000000000000000" pitchFamily="2" charset="2"/>
              <a:buChar char="Ø"/>
            </a:pPr>
            <a:r>
              <a:rPr lang="fr-FR" dirty="0" smtClean="0"/>
              <a:t>L’esprit d’équipe ne se fonde pas sur un renoncement à des valeurs et à des satisfactions personnelles mais sur un moyen collectif pour arriver au but.</a:t>
            </a:r>
            <a:endParaRPr lang="fr-FR" dirty="0"/>
          </a:p>
        </p:txBody>
      </p:sp>
    </p:spTree>
    <p:extLst>
      <p:ext uri="{BB962C8B-B14F-4D97-AF65-F5344CB8AC3E}">
        <p14:creationId xmlns:p14="http://schemas.microsoft.com/office/powerpoint/2010/main" val="1426412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1.5. L’équipier stimulé par ses pairs</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Certains, craignent de travailler en équipe, peur d’être confondus dans le groupe (d’avancer trop lentement, disparité de travail…)</a:t>
            </a:r>
          </a:p>
          <a:p>
            <a:pPr>
              <a:buFont typeface="Wingdings" panose="05000000000000000000" pitchFamily="2" charset="2"/>
              <a:buChar char="Ø"/>
            </a:pPr>
            <a:r>
              <a:rPr lang="fr-FR" dirty="0" smtClean="0"/>
              <a:t>Pour accepter l’interdépendance avec autrui, pour ne pas se sentir étouffé par le fonctionnement à plusieurs, il faut une bonne confiance en soi. </a:t>
            </a:r>
            <a:r>
              <a:rPr lang="fr-FR" sz="2000" dirty="0" smtClean="0"/>
              <a:t>(lire par ex les 4 accords toltèques)</a:t>
            </a:r>
          </a:p>
          <a:p>
            <a:pPr>
              <a:buFont typeface="Wingdings" panose="05000000000000000000" pitchFamily="2" charset="2"/>
              <a:buChar char="Ø"/>
            </a:pPr>
            <a:endParaRPr lang="fr-FR" sz="2000" dirty="0" smtClean="0"/>
          </a:p>
          <a:p>
            <a:pPr lvl="1">
              <a:buFont typeface="Wingdings" panose="05000000000000000000" pitchFamily="2" charset="2"/>
              <a:buChar char="v"/>
            </a:pPr>
            <a:r>
              <a:rPr lang="fr-FR" dirty="0" smtClean="0"/>
              <a:t> Alors il faut concevoir le collectif comme une opportunité de croissance ou comme levier pour leur action!</a:t>
            </a:r>
            <a:endParaRPr lang="fr-FR" dirty="0"/>
          </a:p>
        </p:txBody>
      </p:sp>
    </p:spTree>
    <p:extLst>
      <p:ext uri="{BB962C8B-B14F-4D97-AF65-F5344CB8AC3E}">
        <p14:creationId xmlns:p14="http://schemas.microsoft.com/office/powerpoint/2010/main" val="30071161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Les composants de l’équipe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L’équipe est un système vivant, complexe comme la cellule. </a:t>
            </a:r>
          </a:p>
          <a:p>
            <a:r>
              <a:rPr lang="fr-FR" dirty="0" smtClean="0"/>
              <a:t>Elle intègre des logiques diverses, comme la sociologie des groupes, la psychologie de la motivation, la physiologie, l’énergie, ou les règles professionnelles, logiques qui interagissent entre elles.</a:t>
            </a:r>
          </a:p>
          <a:p>
            <a:r>
              <a:rPr lang="fr-FR" dirty="0" smtClean="0"/>
              <a:t>Le système « équipe » se compose de quatre éléments de base :</a:t>
            </a:r>
          </a:p>
          <a:p>
            <a:pPr marL="514350" indent="-514350">
              <a:buFont typeface="+mj-lt"/>
              <a:buAutoNum type="arabicParenR"/>
            </a:pPr>
            <a:r>
              <a:rPr lang="fr-FR" dirty="0" smtClean="0"/>
              <a:t> le chef,</a:t>
            </a:r>
          </a:p>
          <a:p>
            <a:pPr marL="514350" indent="-514350">
              <a:buFont typeface="+mj-lt"/>
              <a:buAutoNum type="arabicParenR"/>
            </a:pPr>
            <a:r>
              <a:rPr lang="fr-FR" dirty="0" smtClean="0"/>
              <a:t> le groupe des équipiers, </a:t>
            </a:r>
          </a:p>
          <a:p>
            <a:pPr marL="514350" indent="-514350">
              <a:buFont typeface="+mj-lt"/>
              <a:buAutoNum type="arabicParenR"/>
            </a:pPr>
            <a:r>
              <a:rPr lang="fr-FR" dirty="0" smtClean="0"/>
              <a:t> l’objectif </a:t>
            </a:r>
          </a:p>
          <a:p>
            <a:pPr marL="514350" indent="-514350">
              <a:buFont typeface="+mj-lt"/>
              <a:buAutoNum type="arabicParenR"/>
            </a:pPr>
            <a:r>
              <a:rPr lang="fr-FR" dirty="0" smtClean="0"/>
              <a:t> et les pratiques communes.</a:t>
            </a:r>
            <a:endParaRPr lang="fr-FR" dirty="0"/>
          </a:p>
        </p:txBody>
      </p:sp>
    </p:spTree>
    <p:extLst>
      <p:ext uri="{BB962C8B-B14F-4D97-AF65-F5344CB8AC3E}">
        <p14:creationId xmlns:p14="http://schemas.microsoft.com/office/powerpoint/2010/main" val="12341166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102016" y="625642"/>
            <a:ext cx="8171695" cy="3788695"/>
          </a:xfrm>
          <a:prstGeom prst="rect">
            <a:avLst/>
          </a:prstGeom>
        </p:spPr>
      </p:pic>
      <p:sp>
        <p:nvSpPr>
          <p:cNvPr id="3" name="Rectangle 2"/>
          <p:cNvSpPr/>
          <p:nvPr/>
        </p:nvSpPr>
        <p:spPr>
          <a:xfrm>
            <a:off x="3112168" y="4514853"/>
            <a:ext cx="7898731"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LES QUATRE COMPOSANTS DU « SYSTÈME ÉQUIPE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Chacun de ces quatre composants est nécessaire à l’existence d’une équipe.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Sans objectif, elle n’a pas de raison d’être.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Sans pratiques communes, l’action se disperse.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Sans chef, il n’y a pas de représentant de l’équipe ni de la direction.</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40307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2.1 Les relations entre les composants de l’équipe</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Entre les quatre éléments qui composent l’équipe, existent des interactions à partir desquelles le système développe ses spécificités pour conduire au résultat.</a:t>
            </a:r>
          </a:p>
          <a:p>
            <a:r>
              <a:rPr lang="fr-FR" dirty="0" smtClean="0"/>
              <a:t>Elles sont en fait multiples mais trois d’entre elles présentent une importance majeure :</a:t>
            </a:r>
          </a:p>
          <a:p>
            <a:pPr marL="514350" indent="-514350">
              <a:buFont typeface="+mj-lt"/>
              <a:buAutoNum type="arabicPeriod"/>
            </a:pPr>
            <a:r>
              <a:rPr lang="fr-FR" b="1" dirty="0" smtClean="0"/>
              <a:t>– la cohésion humaine qui relie les hommes,</a:t>
            </a:r>
          </a:p>
          <a:p>
            <a:pPr marL="514350" indent="-514350">
              <a:buFont typeface="+mj-lt"/>
              <a:buAutoNum type="arabicPeriod"/>
            </a:pPr>
            <a:r>
              <a:rPr lang="fr-FR" b="1" dirty="0" smtClean="0"/>
              <a:t>– la cohésion technique qui règle l’action concertée,</a:t>
            </a:r>
          </a:p>
          <a:p>
            <a:pPr marL="514350" indent="-514350">
              <a:buFont typeface="+mj-lt"/>
              <a:buAutoNum type="arabicPeriod"/>
            </a:pPr>
            <a:r>
              <a:rPr lang="fr-FR" b="1" dirty="0" smtClean="0"/>
              <a:t>– les différents niveaux d’identification de l’équipier au chef, au groupe et à l’enjeu.</a:t>
            </a:r>
            <a:endParaRPr lang="fr-FR" b="1" dirty="0"/>
          </a:p>
        </p:txBody>
      </p:sp>
    </p:spTree>
    <p:extLst>
      <p:ext uri="{BB962C8B-B14F-4D97-AF65-F5344CB8AC3E}">
        <p14:creationId xmlns:p14="http://schemas.microsoft.com/office/powerpoint/2010/main" val="331173232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Les principes d’équipe</a:t>
            </a:r>
            <a:br>
              <a:rPr lang="fr-FR" dirty="0" smtClean="0"/>
            </a:br>
            <a:endParaRPr lang="fr-FR" dirty="0"/>
          </a:p>
        </p:txBody>
      </p:sp>
      <p:sp>
        <p:nvSpPr>
          <p:cNvPr id="3" name="Espace réservé du contenu 2"/>
          <p:cNvSpPr>
            <a:spLocks noGrp="1"/>
          </p:cNvSpPr>
          <p:nvPr>
            <p:ph idx="1"/>
          </p:nvPr>
        </p:nvSpPr>
        <p:spPr>
          <a:xfrm>
            <a:off x="838200" y="1825625"/>
            <a:ext cx="10985500" cy="4351338"/>
          </a:xfrm>
        </p:spPr>
        <p:txBody>
          <a:bodyPr>
            <a:normAutofit lnSpcReduction="10000"/>
          </a:bodyPr>
          <a:lstStyle/>
          <a:p>
            <a:r>
              <a:rPr lang="fr-FR" dirty="0" smtClean="0"/>
              <a:t>Les équipes répondent à trois grands principes :</a:t>
            </a:r>
          </a:p>
          <a:p>
            <a:pPr marL="514350" indent="-514350">
              <a:buFont typeface="+mj-lt"/>
              <a:buAutoNum type="arabicPeriod"/>
            </a:pPr>
            <a:r>
              <a:rPr lang="fr-FR" b="1" dirty="0" smtClean="0"/>
              <a:t>l’unicité,</a:t>
            </a:r>
          </a:p>
          <a:p>
            <a:pPr marL="514350" indent="-514350">
              <a:buFont typeface="+mj-lt"/>
              <a:buAutoNum type="arabicPeriod"/>
            </a:pPr>
            <a:r>
              <a:rPr lang="fr-FR" b="1" dirty="0" smtClean="0"/>
              <a:t>l’individualité,</a:t>
            </a:r>
          </a:p>
          <a:p>
            <a:pPr marL="514350" indent="-514350">
              <a:buFont typeface="+mj-lt"/>
              <a:buAutoNum type="arabicPeriod"/>
            </a:pPr>
            <a:r>
              <a:rPr lang="fr-FR" b="1" dirty="0" smtClean="0"/>
              <a:t>la finalité. </a:t>
            </a:r>
          </a:p>
          <a:p>
            <a:r>
              <a:rPr lang="fr-FR" dirty="0" smtClean="0"/>
              <a:t>Selon le principe d’unicité, l’équipe est une entité composée d’éléments qui se combinent au mieux pour ne faire qu’« un ». </a:t>
            </a:r>
          </a:p>
          <a:p>
            <a:r>
              <a:rPr lang="fr-FR" dirty="0" smtClean="0"/>
              <a:t>Selon le second principe, l’équipe tire sa substance d’individualités qu’il convient de préserver. </a:t>
            </a:r>
          </a:p>
          <a:p>
            <a:r>
              <a:rPr lang="fr-FR" dirty="0" smtClean="0"/>
              <a:t>Enfin, selon le principe de finalité, une équipe n’existe que face à un objectif à réaliser.</a:t>
            </a:r>
            <a:endParaRPr lang="fr-FR" dirty="0"/>
          </a:p>
        </p:txBody>
      </p:sp>
    </p:spTree>
    <p:extLst>
      <p:ext uri="{BB962C8B-B14F-4D97-AF65-F5344CB8AC3E}">
        <p14:creationId xmlns:p14="http://schemas.microsoft.com/office/powerpoint/2010/main" val="236832570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Les fondements dynamiques</a:t>
            </a:r>
            <a:endParaRPr lang="fr-FR" dirty="0"/>
          </a:p>
        </p:txBody>
      </p:sp>
      <p:sp>
        <p:nvSpPr>
          <p:cNvPr id="3" name="Espace réservé du contenu 2"/>
          <p:cNvSpPr>
            <a:spLocks noGrp="1"/>
          </p:cNvSpPr>
          <p:nvPr>
            <p:ph idx="1"/>
          </p:nvPr>
        </p:nvSpPr>
        <p:spPr/>
        <p:txBody>
          <a:bodyPr/>
          <a:lstStyle/>
          <a:p>
            <a:r>
              <a:rPr lang="fr-FR" dirty="0" smtClean="0"/>
              <a:t>Deux concepts simples apparaissent comme des facteurs   particulièrement stimulants lorsque des hommes travaillent ensemble:</a:t>
            </a:r>
          </a:p>
          <a:p>
            <a:endParaRPr lang="fr-FR" dirty="0" smtClean="0"/>
          </a:p>
          <a:p>
            <a:pPr marL="514350" indent="-514350">
              <a:buFont typeface="+mj-lt"/>
              <a:buAutoNum type="arabicPeriod"/>
            </a:pPr>
            <a:r>
              <a:rPr lang="fr-FR" dirty="0" smtClean="0"/>
              <a:t>La </a:t>
            </a:r>
            <a:r>
              <a:rPr lang="fr-FR" u="sng" dirty="0" smtClean="0"/>
              <a:t>coaction</a:t>
            </a:r>
            <a:r>
              <a:rPr lang="fr-FR" dirty="0" smtClean="0"/>
              <a:t>, </a:t>
            </a:r>
          </a:p>
          <a:p>
            <a:pPr marL="514350" indent="-514350">
              <a:buFont typeface="+mj-lt"/>
              <a:buAutoNum type="arabicPeriod"/>
            </a:pPr>
            <a:r>
              <a:rPr lang="fr-FR" u="sng" dirty="0" smtClean="0"/>
              <a:t>l’influence réciproque </a:t>
            </a:r>
            <a:r>
              <a:rPr lang="fr-FR" dirty="0" smtClean="0"/>
              <a:t>des aspects humains et opérationnels. </a:t>
            </a:r>
          </a:p>
          <a:p>
            <a:r>
              <a:rPr lang="fr-FR" dirty="0" smtClean="0"/>
              <a:t>Ces deux concepts présentent une grande importance pour les résultats</a:t>
            </a:r>
            <a:endParaRPr lang="fr-FR" dirty="0"/>
          </a:p>
        </p:txBody>
      </p:sp>
    </p:spTree>
    <p:extLst>
      <p:ext uri="{BB962C8B-B14F-4D97-AF65-F5344CB8AC3E}">
        <p14:creationId xmlns:p14="http://schemas.microsoft.com/office/powerpoint/2010/main" val="744662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naissance: Le </a:t>
            </a:r>
            <a:r>
              <a:rPr lang="fr-FR" dirty="0"/>
              <a:t>Taylorisme, </a:t>
            </a:r>
            <a:r>
              <a:rPr lang="fr-FR" sz="1800" dirty="0"/>
              <a:t>Ce à quoi  vous avez </a:t>
            </a:r>
            <a:r>
              <a:rPr lang="fr-FR" sz="1800" dirty="0" smtClean="0"/>
              <a:t>échappé </a:t>
            </a:r>
            <a:r>
              <a:rPr lang="fr-FR" sz="1800" dirty="0" smtClean="0">
                <a:sym typeface="Wingdings" panose="05000000000000000000" pitchFamily="2" charset="2"/>
              </a:rPr>
              <a:t></a:t>
            </a:r>
            <a:r>
              <a:rPr lang="fr-FR" sz="1800" dirty="0" smtClean="0"/>
              <a:t> </a:t>
            </a:r>
            <a:r>
              <a:rPr lang="fr-FR" sz="1800" dirty="0"/>
              <a:t/>
            </a:r>
            <a:br>
              <a:rPr lang="fr-FR" sz="1800" dirty="0"/>
            </a:br>
            <a:endParaRPr lang="fr-FR" sz="1800" dirty="0"/>
          </a:p>
        </p:txBody>
      </p:sp>
      <p:sp>
        <p:nvSpPr>
          <p:cNvPr id="3" name="Espace réservé du contenu 2"/>
          <p:cNvSpPr>
            <a:spLocks noGrp="1"/>
          </p:cNvSpPr>
          <p:nvPr>
            <p:ph idx="1"/>
          </p:nvPr>
        </p:nvSpPr>
        <p:spPr/>
        <p:txBody>
          <a:bodyPr>
            <a:normAutofit/>
          </a:bodyPr>
          <a:lstStyle/>
          <a:p>
            <a:pPr lvl="1">
              <a:buFont typeface="Wingdings" panose="05000000000000000000" pitchFamily="2" charset="2"/>
              <a:buChar char="Ø"/>
            </a:pPr>
            <a:r>
              <a:rPr lang="fr-FR" dirty="0" smtClean="0"/>
              <a:t>Etymologie </a:t>
            </a:r>
            <a:r>
              <a:rPr lang="fr-FR" dirty="0"/>
              <a:t>: </a:t>
            </a:r>
            <a:r>
              <a:rPr lang="fr-FR" dirty="0" smtClean="0"/>
              <a:t>Frederick </a:t>
            </a:r>
            <a:r>
              <a:rPr lang="fr-FR" dirty="0"/>
              <a:t>Winslow Taylor (1856-1915), ingénieur américain.</a:t>
            </a:r>
          </a:p>
          <a:p>
            <a:pPr>
              <a:buFont typeface="Wingdings" panose="05000000000000000000" pitchFamily="2" charset="2"/>
              <a:buChar char="Ø"/>
            </a:pPr>
            <a:endParaRPr lang="fr-FR" dirty="0" smtClean="0"/>
          </a:p>
          <a:p>
            <a:pPr>
              <a:buFont typeface="Wingdings" panose="05000000000000000000" pitchFamily="2" charset="2"/>
              <a:buChar char="Ø"/>
            </a:pPr>
            <a:endParaRPr lang="fr-FR" dirty="0"/>
          </a:p>
          <a:p>
            <a:pPr lvl="1">
              <a:buFont typeface="Wingdings" panose="05000000000000000000" pitchFamily="2" charset="2"/>
              <a:buChar char="Ø"/>
            </a:pPr>
            <a:r>
              <a:rPr lang="fr-FR" dirty="0" smtClean="0"/>
              <a:t>Méthode </a:t>
            </a:r>
            <a:r>
              <a:rPr lang="fr-FR" dirty="0"/>
              <a:t>de travail dans l'industrie mise au point par Frederick Winslow Taylor (1856-1915). </a:t>
            </a:r>
            <a:endParaRPr lang="fr-FR" dirty="0" smtClean="0"/>
          </a:p>
          <a:p>
            <a:pPr lvl="1">
              <a:buFont typeface="Wingdings" panose="05000000000000000000" pitchFamily="2" charset="2"/>
              <a:buChar char="Ø"/>
            </a:pPr>
            <a:endParaRPr lang="fr-FR" dirty="0" smtClean="0"/>
          </a:p>
          <a:p>
            <a:pPr lvl="1">
              <a:buFont typeface="Wingdings" panose="05000000000000000000" pitchFamily="2" charset="2"/>
              <a:buChar char="Ø"/>
            </a:pPr>
            <a:r>
              <a:rPr lang="fr-FR" dirty="0" smtClean="0"/>
              <a:t>Elle </a:t>
            </a:r>
            <a:r>
              <a:rPr lang="fr-FR" dirty="0"/>
              <a:t>consiste en une organisation rationnelle du travail </a:t>
            </a:r>
            <a:endParaRPr lang="fr-FR" dirty="0" smtClean="0"/>
          </a:p>
          <a:p>
            <a:pPr lvl="2">
              <a:buFont typeface="Wingdings" panose="05000000000000000000" pitchFamily="2" charset="2"/>
              <a:buChar char="Ø"/>
            </a:pPr>
            <a:r>
              <a:rPr lang="fr-FR" dirty="0" smtClean="0"/>
              <a:t>qui </a:t>
            </a:r>
            <a:r>
              <a:rPr lang="fr-FR" dirty="0"/>
              <a:t>est divisé en tâches élémentaires, </a:t>
            </a:r>
            <a:endParaRPr lang="fr-FR" dirty="0" smtClean="0"/>
          </a:p>
          <a:p>
            <a:pPr lvl="2">
              <a:buFont typeface="Wingdings" panose="05000000000000000000" pitchFamily="2" charset="2"/>
              <a:buChar char="Ø"/>
            </a:pPr>
            <a:r>
              <a:rPr lang="fr-FR" dirty="0" smtClean="0"/>
              <a:t>simples </a:t>
            </a:r>
            <a:r>
              <a:rPr lang="fr-FR" dirty="0"/>
              <a:t>et répétitives, </a:t>
            </a:r>
            <a:endParaRPr lang="fr-FR" dirty="0" smtClean="0"/>
          </a:p>
          <a:p>
            <a:pPr lvl="2">
              <a:buFont typeface="Wingdings" panose="05000000000000000000" pitchFamily="2" charset="2"/>
              <a:buChar char="Ø"/>
            </a:pPr>
            <a:r>
              <a:rPr lang="fr-FR" dirty="0" smtClean="0"/>
              <a:t>confiées </a:t>
            </a:r>
            <a:r>
              <a:rPr lang="fr-FR" dirty="0"/>
              <a:t>à des travailleurs spécialisés.</a:t>
            </a:r>
          </a:p>
          <a:p>
            <a:pPr>
              <a:buFont typeface="Wingdings" panose="05000000000000000000" pitchFamily="2" charset="2"/>
              <a:buChar char="Ø"/>
            </a:pPr>
            <a:endParaRPr lang="fr-FR" dirty="0"/>
          </a:p>
        </p:txBody>
      </p:sp>
    </p:spTree>
    <p:extLst>
      <p:ext uri="{BB962C8B-B14F-4D97-AF65-F5344CB8AC3E}">
        <p14:creationId xmlns:p14="http://schemas.microsoft.com/office/powerpoint/2010/main" val="240353042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4.2. L’intérêt pour la tâche et l’intérêt pour le    groupe</a:t>
            </a:r>
            <a:endParaRPr lang="fr-FR" dirty="0"/>
          </a:p>
        </p:txBody>
      </p:sp>
      <p:sp>
        <p:nvSpPr>
          <p:cNvPr id="3" name="Espace réservé du contenu 2"/>
          <p:cNvSpPr>
            <a:spLocks noGrp="1"/>
          </p:cNvSpPr>
          <p:nvPr>
            <p:ph idx="1"/>
          </p:nvPr>
        </p:nvSpPr>
        <p:spPr/>
        <p:txBody>
          <a:bodyPr/>
          <a:lstStyle/>
          <a:p>
            <a:r>
              <a:rPr lang="fr-FR" dirty="0" smtClean="0"/>
              <a:t>Certains groupes peuvent se retrouver par affinités, d’autres par mission. </a:t>
            </a:r>
          </a:p>
          <a:p>
            <a:r>
              <a:rPr lang="fr-FR" dirty="0" smtClean="0"/>
              <a:t>L’existence de ce regroupement est réglée par les obligations de l’impératif! </a:t>
            </a:r>
          </a:p>
          <a:p>
            <a:r>
              <a:rPr lang="fr-FR" dirty="0" smtClean="0"/>
              <a:t>Ces équipes vont donc se manager selon ces deux angles, le devoir et l’intérêt pour le groupe. Ce qui crée une </a:t>
            </a:r>
            <a:r>
              <a:rPr lang="fr-FR" b="1" dirty="0" smtClean="0"/>
              <a:t>synergie</a:t>
            </a:r>
            <a:r>
              <a:rPr lang="fr-FR" dirty="0" smtClean="0"/>
              <a:t>.</a:t>
            </a:r>
            <a:endParaRPr lang="fr-FR" dirty="0"/>
          </a:p>
        </p:txBody>
      </p:sp>
    </p:spTree>
    <p:extLst>
      <p:ext uri="{BB962C8B-B14F-4D97-AF65-F5344CB8AC3E}">
        <p14:creationId xmlns:p14="http://schemas.microsoft.com/office/powerpoint/2010/main" val="79104984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5277" y="474345"/>
            <a:ext cx="896702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L’équipe est une configuration spécifique</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distincte dans ses objectifs et ses modes de fonctionnement d’un 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Elle est utilisée pour des enjeux importants, et conçue pour réagir à des aléas.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 la fois unique et diversifiée dans sa constitution, elle répond à des enjeux ambitieux. Efficace pour atteindre un objectif, elle constitue également un espace exceptionnel pour le développement de la compétence personnelle de ses membres.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C’est un système à décideurs multiples</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c’est-à-dire un ensemble composé d’éléments en interaction, de telle façon que toute action de l’un agit sur l’ensemble des autres. Ses éléments sont au nombre de quatre : le chef, le groupe d’équipiers, les pratiques communes et l’objectif.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 Elle est caractérisée par des flux qui interagissent entre ses différents éléments*. Ce sont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la cohésion humaine,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la cohésion technique,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les influences de pouvoir et les compétences,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les informations.</a:t>
            </a:r>
          </a:p>
        </p:txBody>
      </p:sp>
      <p:sp>
        <p:nvSpPr>
          <p:cNvPr id="3" name="Rectangle 2"/>
          <p:cNvSpPr/>
          <p:nvPr/>
        </p:nvSpPr>
        <p:spPr>
          <a:xfrm>
            <a:off x="507520" y="200021"/>
            <a:ext cx="14866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L'essentiel</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34943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L'Église dans ce monde VICA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62482"/>
            <a:ext cx="6832599" cy="382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628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Comment </a:t>
            </a:r>
            <a:r>
              <a:rPr lang="fr-FR" sz="3200" dirty="0"/>
              <a:t>être apte à gérer un monde  </a:t>
            </a:r>
            <a:r>
              <a:rPr lang="fr-FR" sz="3200" dirty="0" smtClean="0"/>
              <a:t>Volatile, Incertain, Complexe et Ambigu… </a:t>
            </a:r>
            <a:r>
              <a:rPr lang="fr-FR" sz="3200" dirty="0"/>
              <a:t>? </a:t>
            </a:r>
          </a:p>
        </p:txBody>
      </p:sp>
      <p:sp>
        <p:nvSpPr>
          <p:cNvPr id="3" name="Espace réservé du contenu 2"/>
          <p:cNvSpPr>
            <a:spLocks noGrp="1"/>
          </p:cNvSpPr>
          <p:nvPr>
            <p:ph idx="1"/>
          </p:nvPr>
        </p:nvSpPr>
        <p:spPr/>
        <p:txBody>
          <a:bodyPr/>
          <a:lstStyle/>
          <a:p>
            <a:r>
              <a:rPr lang="fr-FR" dirty="0" smtClean="0"/>
              <a:t>Il faut s’adapter!</a:t>
            </a:r>
          </a:p>
          <a:p>
            <a:endParaRPr lang="fr-FR" dirty="0" smtClean="0"/>
          </a:p>
          <a:p>
            <a:r>
              <a:rPr lang="fr-FR" dirty="0" smtClean="0"/>
              <a:t>Adaptative est le mot utilisé pour caractériser une approche « Agile structurée mais évolutive au besoin »</a:t>
            </a:r>
            <a:endParaRPr lang="fr-FR" dirty="0"/>
          </a:p>
          <a:p>
            <a:endParaRPr lang="fr-FR" dirty="0"/>
          </a:p>
        </p:txBody>
      </p:sp>
    </p:spTree>
    <p:extLst>
      <p:ext uri="{BB962C8B-B14F-4D97-AF65-F5344CB8AC3E}">
        <p14:creationId xmlns:p14="http://schemas.microsoft.com/office/powerpoint/2010/main" val="2405777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1028343"/>
            <a:ext cx="11442700"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 l’Equipe répond à trois principes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le principe d’unicité  : unité de projet, unité de pratiques, unité d’appartenance,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le principe de diversité : constituée d’éléments diversifiés elle est organisée pour répondre à des situations diverses et aléatoires,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le principe de finalité : elle vise toujours un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objectif. Le cap qu’on doit garder.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L’effet dynamique est le propre d’une équipe</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Il résulte de ce qu’elle est centrée à la fois sur la tâche et sur le groupe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des équipiers. Cet effet dynamique provient de la conjonction de plusieurs facteurs qui renforcent réciproquement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leur action. Ils ressortent du processus subjectif (lié au contexte, au climat) et du processus objectif (lié aux aspects pratiques et concrets).*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 Enfin l’équipe est par excellence le lieu de la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coaction</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action à plusieurs dénommée effet Chen, qui, dans certaines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circonstances,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démultiplie l’efficacité</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9913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Coopérer ou collaborer ?</a:t>
            </a:r>
            <a:endParaRPr lang="fr-FR" dirty="0"/>
          </a:p>
        </p:txBody>
      </p:sp>
      <p:sp>
        <p:nvSpPr>
          <p:cNvPr id="3" name="Espace réservé du contenu 2"/>
          <p:cNvSpPr>
            <a:spLocks noGrp="1"/>
          </p:cNvSpPr>
          <p:nvPr>
            <p:ph idx="1"/>
          </p:nvPr>
        </p:nvSpPr>
        <p:spPr>
          <a:xfrm>
            <a:off x="838200" y="1474839"/>
            <a:ext cx="10515600" cy="4702124"/>
          </a:xfrm>
        </p:spPr>
        <p:txBody>
          <a:bodyPr>
            <a:normAutofit/>
          </a:bodyPr>
          <a:lstStyle/>
          <a:p>
            <a:r>
              <a:rPr lang="fr-FR" dirty="0" smtClean="0"/>
              <a:t>c’est la dynamique qui constitue l’équipe. </a:t>
            </a:r>
          </a:p>
          <a:p>
            <a:r>
              <a:rPr lang="fr-FR" dirty="0" smtClean="0"/>
              <a:t>Un vrai manager d’équipe sait trouver les moyens d’inclure un collaborateur, quelles que soient ses qualités, dans un mode de</a:t>
            </a:r>
          </a:p>
          <a:p>
            <a:r>
              <a:rPr lang="fr-FR" dirty="0" smtClean="0"/>
              <a:t>fonctionnement pluriel. </a:t>
            </a:r>
          </a:p>
          <a:p>
            <a:r>
              <a:rPr lang="fr-FR" dirty="0" smtClean="0"/>
              <a:t>Pour cela, il s’appuie sur des concepts managériaux qui touchent à :</a:t>
            </a:r>
          </a:p>
          <a:p>
            <a:r>
              <a:rPr lang="fr-FR" dirty="0" smtClean="0"/>
              <a:t>la motivation </a:t>
            </a:r>
          </a:p>
          <a:p>
            <a:r>
              <a:rPr lang="fr-FR" dirty="0" smtClean="0"/>
              <a:t>l’énergie, </a:t>
            </a:r>
          </a:p>
          <a:p>
            <a:r>
              <a:rPr lang="fr-FR" dirty="0" smtClean="0"/>
              <a:t>au partage des rôles </a:t>
            </a:r>
          </a:p>
          <a:p>
            <a:r>
              <a:rPr lang="fr-FR" dirty="0" smtClean="0"/>
              <a:t>enfin à la concertation.</a:t>
            </a:r>
            <a:endParaRPr lang="fr-FR" dirty="0"/>
          </a:p>
        </p:txBody>
      </p:sp>
    </p:spTree>
    <p:extLst>
      <p:ext uri="{BB962C8B-B14F-4D97-AF65-F5344CB8AC3E}">
        <p14:creationId xmlns:p14="http://schemas.microsoft.com/office/powerpoint/2010/main" val="241529898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777875"/>
          </a:xfrm>
        </p:spPr>
        <p:txBody>
          <a:bodyPr/>
          <a:lstStyle/>
          <a:p>
            <a:r>
              <a:rPr lang="fr-FR" dirty="0" smtClean="0"/>
              <a:t>Coopérer ou collaborer?</a:t>
            </a:r>
            <a:endParaRPr lang="fr-FR" dirty="0"/>
          </a:p>
        </p:txBody>
      </p:sp>
      <p:sp>
        <p:nvSpPr>
          <p:cNvPr id="3" name="Espace réservé du texte 2"/>
          <p:cNvSpPr>
            <a:spLocks noGrp="1"/>
          </p:cNvSpPr>
          <p:nvPr>
            <p:ph type="body" idx="1"/>
          </p:nvPr>
        </p:nvSpPr>
        <p:spPr>
          <a:xfrm>
            <a:off x="890588" y="1185863"/>
            <a:ext cx="5157787" cy="823912"/>
          </a:xfrm>
        </p:spPr>
        <p:txBody>
          <a:bodyPr/>
          <a:lstStyle/>
          <a:p>
            <a:r>
              <a:rPr lang="fr-FR" dirty="0" smtClean="0"/>
              <a:t>Equipier ou coopérant			</a:t>
            </a:r>
            <a:endParaRPr lang="fr-FR" dirty="0"/>
          </a:p>
        </p:txBody>
      </p:sp>
      <p:sp>
        <p:nvSpPr>
          <p:cNvPr id="4" name="Espace réservé du contenu 3"/>
          <p:cNvSpPr>
            <a:spLocks noGrp="1"/>
          </p:cNvSpPr>
          <p:nvPr>
            <p:ph sz="half" idx="2"/>
          </p:nvPr>
        </p:nvSpPr>
        <p:spPr>
          <a:xfrm>
            <a:off x="839788" y="1803400"/>
            <a:ext cx="5157787" cy="4386263"/>
          </a:xfrm>
        </p:spPr>
        <p:txBody>
          <a:bodyPr>
            <a:normAutofit fontScale="47500" lnSpcReduction="20000"/>
          </a:bodyPr>
          <a:lstStyle/>
          <a:p>
            <a:r>
              <a:rPr lang="fr-FR" dirty="0" smtClean="0"/>
              <a:t>AUTONOMIE :</a:t>
            </a:r>
          </a:p>
          <a:p>
            <a:r>
              <a:rPr lang="fr-FR" dirty="0" smtClean="0"/>
              <a:t>Tenir sa place</a:t>
            </a:r>
          </a:p>
          <a:p>
            <a:r>
              <a:rPr lang="fr-FR" dirty="0" smtClean="0"/>
              <a:t>Garder le sens de la responsabilité individuelle</a:t>
            </a:r>
          </a:p>
          <a:p>
            <a:r>
              <a:rPr lang="fr-FR" dirty="0" smtClean="0"/>
              <a:t>ACCEPTATION D'AUTRUI :</a:t>
            </a:r>
          </a:p>
          <a:p>
            <a:r>
              <a:rPr lang="fr-FR" dirty="0" smtClean="0"/>
              <a:t>Développer sa compétence sociale (responsabilité humaine</a:t>
            </a:r>
          </a:p>
          <a:p>
            <a:r>
              <a:rPr lang="fr-FR" dirty="0" smtClean="0"/>
              <a:t>vis-à-vis d'autrui)</a:t>
            </a:r>
          </a:p>
          <a:p>
            <a:r>
              <a:rPr lang="fr-FR" dirty="0" smtClean="0"/>
              <a:t>Rester tolérant face aux limites des autres</a:t>
            </a:r>
          </a:p>
          <a:p>
            <a:r>
              <a:rPr lang="fr-FR" dirty="0" smtClean="0"/>
              <a:t>SENS DE LA COOPÉRATION :</a:t>
            </a:r>
          </a:p>
          <a:p>
            <a:r>
              <a:rPr lang="fr-FR" dirty="0" smtClean="0"/>
              <a:t>Exercer la coresponsabilité</a:t>
            </a:r>
          </a:p>
          <a:p>
            <a:r>
              <a:rPr lang="fr-FR" dirty="0" smtClean="0"/>
              <a:t>Oser une attitude gagnant-gagnant</a:t>
            </a:r>
          </a:p>
          <a:p>
            <a:r>
              <a:rPr lang="fr-FR" dirty="0" smtClean="0"/>
              <a:t>RECONNAISSANCE DES AUTRES POUVOIRS :</a:t>
            </a:r>
          </a:p>
          <a:p>
            <a:r>
              <a:rPr lang="fr-FR" dirty="0" smtClean="0"/>
              <a:t>Allégeance continue à autrui (humilité)</a:t>
            </a:r>
          </a:p>
          <a:p>
            <a:r>
              <a:rPr lang="fr-FR" dirty="0" smtClean="0"/>
              <a:t>Respect des règles communes</a:t>
            </a:r>
          </a:p>
          <a:p>
            <a:r>
              <a:rPr lang="fr-FR" dirty="0" smtClean="0"/>
              <a:t>SENS DE L'OBJECTIF :</a:t>
            </a:r>
          </a:p>
          <a:p>
            <a:r>
              <a:rPr lang="fr-FR" dirty="0" smtClean="0"/>
              <a:t>Maintenir continuellement un comportement focalisé sur l'objectif</a:t>
            </a:r>
            <a:endParaRPr lang="fr-FR" dirty="0"/>
          </a:p>
        </p:txBody>
      </p:sp>
      <p:sp>
        <p:nvSpPr>
          <p:cNvPr id="5" name="Espace réservé du texte 4"/>
          <p:cNvSpPr>
            <a:spLocks noGrp="1"/>
          </p:cNvSpPr>
          <p:nvPr>
            <p:ph type="body" sz="quarter" idx="3"/>
          </p:nvPr>
        </p:nvSpPr>
        <p:spPr>
          <a:xfrm>
            <a:off x="6096000" y="957263"/>
            <a:ext cx="5183188" cy="823912"/>
          </a:xfrm>
        </p:spPr>
        <p:txBody>
          <a:bodyPr/>
          <a:lstStyle/>
          <a:p>
            <a:r>
              <a:rPr lang="fr-FR" dirty="0" smtClean="0"/>
              <a:t>collaborateur</a:t>
            </a:r>
            <a:endParaRPr lang="fr-FR" dirty="0"/>
          </a:p>
        </p:txBody>
      </p:sp>
      <p:sp>
        <p:nvSpPr>
          <p:cNvPr id="6" name="Espace réservé du contenu 5"/>
          <p:cNvSpPr>
            <a:spLocks noGrp="1"/>
          </p:cNvSpPr>
          <p:nvPr>
            <p:ph sz="quarter" idx="4"/>
          </p:nvPr>
        </p:nvSpPr>
        <p:spPr>
          <a:xfrm>
            <a:off x="6172200" y="1803400"/>
            <a:ext cx="5183188" cy="4386263"/>
          </a:xfrm>
        </p:spPr>
        <p:txBody>
          <a:bodyPr>
            <a:normAutofit fontScale="55000" lnSpcReduction="20000"/>
          </a:bodyPr>
          <a:lstStyle/>
          <a:p>
            <a:r>
              <a:rPr lang="fr-FR" dirty="0" smtClean="0"/>
              <a:t>AUTONOMIE :</a:t>
            </a:r>
          </a:p>
          <a:p>
            <a:r>
              <a:rPr lang="fr-FR" dirty="0" smtClean="0"/>
              <a:t>Participe à toutes les phases</a:t>
            </a:r>
          </a:p>
          <a:p>
            <a:r>
              <a:rPr lang="fr-FR" dirty="0" smtClean="0"/>
              <a:t>Avance vers le but</a:t>
            </a:r>
          </a:p>
          <a:p>
            <a:r>
              <a:rPr lang="fr-FR" dirty="0" smtClean="0"/>
              <a:t>ACCEPTATION D'AUTRUI :</a:t>
            </a:r>
          </a:p>
          <a:p>
            <a:r>
              <a:rPr lang="fr-FR" dirty="0" smtClean="0">
                <a:solidFill>
                  <a:srgbClr val="FF0000"/>
                </a:solidFill>
              </a:rPr>
              <a:t>Développer sa compétence sociale (responsabilité humaine</a:t>
            </a:r>
          </a:p>
          <a:p>
            <a:r>
              <a:rPr lang="fr-FR" dirty="0" smtClean="0">
                <a:solidFill>
                  <a:srgbClr val="FF0000"/>
                </a:solidFill>
              </a:rPr>
              <a:t>vis-à-vis d'autrui)</a:t>
            </a:r>
          </a:p>
          <a:p>
            <a:r>
              <a:rPr lang="fr-FR" dirty="0" smtClean="0">
                <a:solidFill>
                  <a:srgbClr val="FF0000"/>
                </a:solidFill>
              </a:rPr>
              <a:t>Rester tolérant face aux limites des autres</a:t>
            </a:r>
          </a:p>
          <a:p>
            <a:r>
              <a:rPr lang="fr-FR" dirty="0" smtClean="0">
                <a:solidFill>
                  <a:srgbClr val="FF0000"/>
                </a:solidFill>
              </a:rPr>
              <a:t>SENS DE LA COOPÉRATION :</a:t>
            </a:r>
          </a:p>
          <a:p>
            <a:r>
              <a:rPr lang="fr-FR" dirty="0" smtClean="0">
                <a:solidFill>
                  <a:srgbClr val="FF0000"/>
                </a:solidFill>
              </a:rPr>
              <a:t>Exercer la coresponsabilité</a:t>
            </a:r>
          </a:p>
          <a:p>
            <a:r>
              <a:rPr lang="fr-FR" dirty="0" smtClean="0">
                <a:solidFill>
                  <a:srgbClr val="FF0000"/>
                </a:solidFill>
              </a:rPr>
              <a:t>Oser une attitude gagnant-gagnant</a:t>
            </a:r>
          </a:p>
          <a:p>
            <a:r>
              <a:rPr lang="fr-FR" dirty="0" smtClean="0">
                <a:solidFill>
                  <a:srgbClr val="FF0000"/>
                </a:solidFill>
              </a:rPr>
              <a:t>RECONNAISSANCE DES AUTRES POUVOIRS :</a:t>
            </a:r>
          </a:p>
          <a:p>
            <a:r>
              <a:rPr lang="fr-FR" dirty="0" smtClean="0">
                <a:solidFill>
                  <a:srgbClr val="FF0000"/>
                </a:solidFill>
              </a:rPr>
              <a:t>Allégeance continue à autrui (humilité)</a:t>
            </a:r>
          </a:p>
          <a:p>
            <a:r>
              <a:rPr lang="fr-FR" dirty="0" smtClean="0">
                <a:solidFill>
                  <a:srgbClr val="FF0000"/>
                </a:solidFill>
              </a:rPr>
              <a:t>Respect des règles communes</a:t>
            </a:r>
          </a:p>
          <a:p>
            <a:r>
              <a:rPr lang="fr-FR" dirty="0" smtClean="0">
                <a:solidFill>
                  <a:srgbClr val="FF0000"/>
                </a:solidFill>
              </a:rPr>
              <a:t>SENS DE L'OBJECTIF :</a:t>
            </a:r>
          </a:p>
          <a:p>
            <a:r>
              <a:rPr lang="fr-FR" dirty="0" smtClean="0"/>
              <a:t>Naturellement motivé, valeur intrinsèque</a:t>
            </a:r>
          </a:p>
          <a:p>
            <a:endParaRPr lang="fr-FR" dirty="0"/>
          </a:p>
        </p:txBody>
      </p:sp>
    </p:spTree>
    <p:extLst>
      <p:ext uri="{BB962C8B-B14F-4D97-AF65-F5344CB8AC3E}">
        <p14:creationId xmlns:p14="http://schemas.microsoft.com/office/powerpoint/2010/main" val="134935795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L’essentiel </a:t>
            </a:r>
            <a:endParaRPr lang="fr-FR" dirty="0"/>
          </a:p>
        </p:txBody>
      </p:sp>
      <p:sp>
        <p:nvSpPr>
          <p:cNvPr id="3" name="Espace réservé du contenu 2"/>
          <p:cNvSpPr>
            <a:spLocks noGrp="1"/>
          </p:cNvSpPr>
          <p:nvPr>
            <p:ph idx="1"/>
          </p:nvPr>
        </p:nvSpPr>
        <p:spPr/>
        <p:txBody>
          <a:bodyPr>
            <a:normAutofit lnSpcReduction="10000"/>
          </a:bodyPr>
          <a:lstStyle/>
          <a:p>
            <a:pPr marL="514350" indent="-514350">
              <a:buAutoNum type="alphaUcParenR"/>
            </a:pPr>
            <a:r>
              <a:rPr lang="fr-FR" dirty="0" smtClean="0"/>
              <a:t>La qualité d’une équipe est fonction :</a:t>
            </a:r>
          </a:p>
          <a:p>
            <a:pPr marL="0" indent="0">
              <a:buNone/>
            </a:pPr>
            <a:endParaRPr lang="fr-FR" dirty="0" smtClean="0"/>
          </a:p>
          <a:p>
            <a:r>
              <a:rPr lang="fr-FR" dirty="0" smtClean="0"/>
              <a:t>des attitudes profondes des équipiers (attrait pour l’équipe, estime pour le leader, acceptation de l’interdépendance, intérêt pour l’objectif, estime de soi),</a:t>
            </a:r>
          </a:p>
          <a:p>
            <a:r>
              <a:rPr lang="fr-FR" dirty="0" smtClean="0"/>
              <a:t> de la répartition des rôles opératoires (élaboration, organisation, créativité, contrôle, information, coordination, stimulation, pragmatisme, promotion),-tous les rôles ont leur importance-</a:t>
            </a:r>
          </a:p>
          <a:p>
            <a:r>
              <a:rPr lang="fr-FR" dirty="0" smtClean="0"/>
              <a:t>de la répartition des rôles opérationnels (liés au métiers ou à la mission</a:t>
            </a:r>
            <a:endParaRPr lang="fr-FR" dirty="0"/>
          </a:p>
        </p:txBody>
      </p:sp>
    </p:spTree>
    <p:extLst>
      <p:ext uri="{BB962C8B-B14F-4D97-AF65-F5344CB8AC3E}">
        <p14:creationId xmlns:p14="http://schemas.microsoft.com/office/powerpoint/2010/main" val="276061807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762" y="581994"/>
            <a:ext cx="385424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 résistance</a:t>
            </a:r>
          </a:p>
        </p:txBody>
      </p:sp>
      <p:sp>
        <p:nvSpPr>
          <p:cNvPr id="3" name="ZoneTexte 2"/>
          <p:cNvSpPr txBox="1"/>
          <p:nvPr/>
        </p:nvSpPr>
        <p:spPr>
          <a:xfrm>
            <a:off x="1268361" y="1401097"/>
            <a:ext cx="104123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 Les difficultés liées à la mise en place d’équipes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véritables sont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soit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d’ordre individuel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(donc liées à l’humain), -problème de personnalité, de compétences, de pouvoir…-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soit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de nature systémique</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(donc liées à l’organisation… ou l’inorganisation ou les situations d’urgence)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Fondamentalement, de nombreuses résistances au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changement proviennent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de la nécessité dans laquelle il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nous met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en devoir de fonctionner sur un mode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d’interdépendances!. (matérielles liées au contexte ou humaines, revoir les caractères du CM)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Mais d’autres sont le résultat du « point aveugle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l’entreprise, c’est-à-dire de la partie d’elle-même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qu’elle ne voit pas.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Dans ce cas, le Pilote doit garder le cap et le rappeler!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5050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1016000"/>
            <a:ext cx="10579100" cy="230832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Une entreprise fonctionnant essentiellement sur l’autorité aura du mal à évoluer vers un mode plus créatif qui requiert plus de confiance et de liberté.</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C’est pourquoi certaines entreprises éprouvent des réticences profondes à mettre en place de véritables équipes car elles leur apparaissent dans un premier temps comme trop antagonistes avec la culture actuelle. </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908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FR" dirty="0"/>
          </a:p>
          <a:p>
            <a:pPr>
              <a:buFont typeface="Wingdings" panose="05000000000000000000" pitchFamily="2" charset="2"/>
              <a:buChar char="Ø"/>
            </a:pPr>
            <a:r>
              <a:rPr lang="fr-FR" dirty="0"/>
              <a:t>L'objectif : obtenir la meilleure productivité possible des agents au travail (et une moindre fatigue). </a:t>
            </a:r>
            <a:endParaRPr lang="fr-FR" dirty="0" smtClean="0"/>
          </a:p>
          <a:p>
            <a:pPr>
              <a:buFont typeface="Wingdings" panose="05000000000000000000" pitchFamily="2" charset="2"/>
              <a:buChar char="Ø"/>
            </a:pPr>
            <a:endParaRPr lang="fr-FR" dirty="0"/>
          </a:p>
          <a:p>
            <a:pPr>
              <a:buFont typeface="Wingdings" panose="05000000000000000000" pitchFamily="2" charset="2"/>
              <a:buChar char="Ø"/>
            </a:pPr>
            <a:r>
              <a:rPr lang="fr-FR" dirty="0"/>
              <a:t>Son </a:t>
            </a:r>
            <a:r>
              <a:rPr lang="fr-FR" b="1" dirty="0"/>
              <a:t>organisation</a:t>
            </a:r>
            <a:r>
              <a:rPr lang="fr-FR" dirty="0"/>
              <a:t> est confiée à un </a:t>
            </a:r>
            <a:r>
              <a:rPr lang="fr-FR" b="1" dirty="0"/>
              <a:t>Bureau des Méthodes </a:t>
            </a:r>
            <a:r>
              <a:rPr lang="fr-FR" dirty="0"/>
              <a:t>qui décompose le travail en opérations élémentaires qui sont étudiées, mesurées et chronométrées.</a:t>
            </a:r>
          </a:p>
          <a:p>
            <a:pPr>
              <a:buFont typeface="Wingdings" panose="05000000000000000000" pitchFamily="2" charset="2"/>
              <a:buChar char="Ø"/>
            </a:pPr>
            <a:endParaRPr lang="fr-FR" dirty="0"/>
          </a:p>
        </p:txBody>
      </p:sp>
    </p:spTree>
    <p:extLst>
      <p:ext uri="{BB962C8B-B14F-4D97-AF65-F5344CB8AC3E}">
        <p14:creationId xmlns:p14="http://schemas.microsoft.com/office/powerpoint/2010/main" val="377868278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 y="1997839"/>
            <a:ext cx="11912600"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 On dénombre cinq catégories de résistances individuelles à la mise en place d’équipe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Dans le « jeu personnel », le collaborateur continue à fonctionner seul et n’utilise de l’équipe que les avantages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qu’elle lui procure.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Dans le « fonctionnement individualiste », qu’il convient de distinguer du précédent, il fonctionne au sein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de l’équipe mais avec le souci continuel de se maintenir à part des autres.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Il a tendance à jouer seul, sans utiliser les autres et sans se laisser utiliser.</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27958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0" y="1041400"/>
            <a:ext cx="8026400"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La crainte de pertes de prérogatives (droit acquis) ou d’atteinte à son identité professionnelle est une troisième source de résistance au passage à un mode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d’équipe.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La défiance vis-à-vis de l’entreprise gêne aussi toute bonne volonté dans la coopération nécessaire pour faire avancer le changement.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Enfin la « pression d’exigence » ou pression de performance, peut être une raison de s’opposer à la mise en place d’un fonctionnement en équipe car celui-ci va  immanquablement soumettre l’individu à une plus forte exigence.</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7692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9600" y="1997839"/>
            <a:ext cx="7264400"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D’autres résistances à la mise en place d’équipes proviennent des habitudes culturelles de l’entreprise. Elles sont au nombre de quatre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 individualisme-maison », équivalent du fonctionnement individuel évoqué précédemment ; il est cette fois-ci une donnée de base de l’entreprise, c’est-à-dire qu’il est encouragé par elle comme dans l’exaltation pour certains champions internes ou le génie de quelques autres.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7194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97839"/>
            <a:ext cx="9702800" cy="424731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La crainte d’un « changement de rapport des forces »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entre différentes unités veut qu’une entreprise se préserve de l’émergence d’une équipe qui deviendrait par trop dynamique et remuante pour les autres groupes de l’entreprise. Cette équipe devient gênante ou met dans une position d’inconfort pour les autres!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La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partition »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est l’équivalent d’une réaction de jalousie de la part du corps social de l’entreprise.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L’attractivité que développe une équipe crée des envies et par conséquent des frustrations. Le résultat peut être des entraves mises à sa progression. (points non validés, indicateurs non communiqués, budgets non alloués)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Selon vous quelle est la meilleur attitude ans ce cas?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Proposer de faire partie de l’équipe, les associer, même si ils sont physiquement associés à d’autres projet : le but final est l’entreprise et ses salariés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2512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47800" y="2933700"/>
            <a:ext cx="95758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Enfin, il existe aussi un cloisonnement qu’on ne voit pas forcément au début par un détail qui n’a pas été nommé. Il existe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encore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même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dans des entreprises de grande taille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ou récentes.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Il crée une résistance forte par son absence … de management des ressources humaines!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C’est un détail sur lequel il faut être vigilant, car il peut créer un cumul de résistances individuelles.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Cela peut créer un véritable chaos!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7822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Améliorer la communication dans l’équipe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les 4 accords toltèques comme une ressource précieuse :</a:t>
            </a:r>
          </a:p>
          <a:p>
            <a:endParaRPr lang="fr-FR" dirty="0" smtClean="0"/>
          </a:p>
          <a:p>
            <a:pPr marL="514350" indent="-514350">
              <a:buFont typeface="+mj-lt"/>
              <a:buAutoNum type="arabicPeriod"/>
            </a:pPr>
            <a:r>
              <a:rPr lang="fr-FR" dirty="0" smtClean="0"/>
              <a:t>« Que votre parole soit impeccable » – Parler avec sincérité et intégrité.</a:t>
            </a:r>
          </a:p>
          <a:p>
            <a:pPr marL="514350" indent="-514350">
              <a:buFont typeface="+mj-lt"/>
              <a:buAutoNum type="arabicPeriod"/>
            </a:pPr>
            <a:r>
              <a:rPr lang="fr-FR" dirty="0" smtClean="0"/>
              <a:t>« Ne réagissez à rien de façon personnelle » – Accepter la parole de l’autre comme un retour avec une amélioration à la clef. La parole de l’autre est le fruit de ses propres projections contre lesquelles il faut s’immuniser.</a:t>
            </a:r>
          </a:p>
          <a:p>
            <a:pPr marL="514350" indent="-514350">
              <a:buFont typeface="+mj-lt"/>
              <a:buAutoNum type="arabicPeriod"/>
            </a:pPr>
            <a:r>
              <a:rPr lang="fr-FR" dirty="0" smtClean="0"/>
              <a:t>« Ne faites aucune supposition » – Poser une question est un acte courageux qui évitera bien des malentendus.</a:t>
            </a:r>
          </a:p>
          <a:p>
            <a:pPr marL="514350" indent="-514350">
              <a:buFont typeface="+mj-lt"/>
              <a:buAutoNum type="arabicPeriod"/>
            </a:pPr>
            <a:r>
              <a:rPr lang="fr-FR" dirty="0" smtClean="0"/>
              <a:t> « Faites toujours de votre mieux » – Faire de son mieux, ici et   maintenant, sans culpabilité ni regrets.</a:t>
            </a:r>
            <a:endParaRPr lang="fr-FR" dirty="0"/>
          </a:p>
        </p:txBody>
      </p:sp>
    </p:spTree>
    <p:extLst>
      <p:ext uri="{BB962C8B-B14F-4D97-AF65-F5344CB8AC3E}">
        <p14:creationId xmlns:p14="http://schemas.microsoft.com/office/powerpoint/2010/main" val="342232918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Savoir être agile, écouter et agir </a:t>
            </a:r>
            <a:endParaRPr lang="fr-FR" dirty="0"/>
          </a:p>
        </p:txBody>
      </p:sp>
      <p:sp>
        <p:nvSpPr>
          <p:cNvPr id="3" name="Espace réservé du contenu 2"/>
          <p:cNvSpPr>
            <a:spLocks noGrp="1"/>
          </p:cNvSpPr>
          <p:nvPr>
            <p:ph idx="1"/>
          </p:nvPr>
        </p:nvSpPr>
        <p:spPr>
          <a:xfrm>
            <a:off x="838200" y="1401096"/>
            <a:ext cx="10515600" cy="5309419"/>
          </a:xfrm>
        </p:spPr>
        <p:txBody>
          <a:bodyPr>
            <a:normAutofit lnSpcReduction="10000"/>
          </a:bodyPr>
          <a:lstStyle/>
          <a:p>
            <a:pPr marL="0" indent="0">
              <a:buNone/>
            </a:pPr>
            <a:r>
              <a:rPr lang="fr-FR" sz="2400" dirty="0" smtClean="0"/>
              <a:t>1 </a:t>
            </a:r>
            <a:r>
              <a:rPr lang="fr-FR" sz="2400" u="sng" dirty="0" smtClean="0"/>
              <a:t>Le travail collaboratif crée une intelligence collective</a:t>
            </a:r>
          </a:p>
          <a:p>
            <a:r>
              <a:rPr lang="fr-FR" sz="2400" dirty="0" smtClean="0"/>
              <a:t>Le caractère de chacun y contribue, adoptez les avec </a:t>
            </a:r>
            <a:r>
              <a:rPr lang="fr-FR" sz="2400" b="1" dirty="0" smtClean="0"/>
              <a:t>agilité</a:t>
            </a:r>
          </a:p>
          <a:p>
            <a:pPr lvl="1"/>
            <a:r>
              <a:rPr lang="fr-FR" dirty="0" smtClean="0"/>
              <a:t>Adaptez-vous</a:t>
            </a:r>
          </a:p>
          <a:p>
            <a:pPr lvl="1"/>
            <a:endParaRPr lang="fr-FR" dirty="0" smtClean="0"/>
          </a:p>
          <a:p>
            <a:pPr marL="457200" lvl="1" indent="0">
              <a:buNone/>
            </a:pPr>
            <a:r>
              <a:rPr lang="fr-FR" dirty="0" smtClean="0"/>
              <a:t>2) L’intelligence émotionnelle est à conscientiser :</a:t>
            </a:r>
          </a:p>
          <a:p>
            <a:pPr lvl="1"/>
            <a:r>
              <a:rPr lang="fr-FR" dirty="0" smtClean="0"/>
              <a:t>Pour vous : levez-vous, mise en situation </a:t>
            </a:r>
          </a:p>
          <a:p>
            <a:pPr lvl="1"/>
            <a:r>
              <a:rPr lang="fr-FR" dirty="0" smtClean="0"/>
              <a:t>pour comprendre le contexte</a:t>
            </a:r>
          </a:p>
          <a:p>
            <a:pPr lvl="1"/>
            <a:endParaRPr lang="fr-FR" dirty="0"/>
          </a:p>
          <a:p>
            <a:pPr marL="457200" lvl="1" indent="0">
              <a:buNone/>
            </a:pPr>
            <a:r>
              <a:rPr lang="fr-FR" u="sng" dirty="0" smtClean="0"/>
              <a:t>3) Une règle d’or la communication </a:t>
            </a:r>
            <a:r>
              <a:rPr lang="fr-FR" dirty="0" smtClean="0"/>
              <a:t>: </a:t>
            </a:r>
          </a:p>
          <a:p>
            <a:pPr lvl="1">
              <a:buFont typeface="Wingdings" panose="05000000000000000000" pitchFamily="2" charset="2"/>
              <a:buChar char="Ø"/>
            </a:pPr>
            <a:r>
              <a:rPr lang="fr-FR" dirty="0" err="1" smtClean="0"/>
              <a:t>Communic’action</a:t>
            </a:r>
            <a:endParaRPr lang="fr-FR" dirty="0" smtClean="0"/>
          </a:p>
          <a:p>
            <a:pPr lvl="1">
              <a:buFont typeface="Wingdings" panose="05000000000000000000" pitchFamily="2" charset="2"/>
              <a:buChar char="Ø"/>
            </a:pPr>
            <a:r>
              <a:rPr lang="fr-FR" dirty="0" smtClean="0"/>
              <a:t>Avec la volonté réelle de communiquer : pas lancer une info, mais adresser une intention</a:t>
            </a:r>
          </a:p>
          <a:p>
            <a:pPr lvl="1">
              <a:buFont typeface="Wingdings" panose="05000000000000000000" pitchFamily="2" charset="2"/>
              <a:buChar char="Ø"/>
            </a:pPr>
            <a:r>
              <a:rPr lang="fr-FR" sz="6000" b="1" dirty="0" err="1" smtClean="0">
                <a:solidFill>
                  <a:srgbClr val="7030A0"/>
                </a:solidFill>
              </a:rPr>
              <a:t>CommuNier</a:t>
            </a:r>
            <a:endParaRPr lang="fr-FR" sz="6000" b="1" dirty="0" smtClean="0">
              <a:solidFill>
                <a:srgbClr val="7030A0"/>
              </a:solidFill>
            </a:endParaRPr>
          </a:p>
          <a:p>
            <a:pPr lvl="1"/>
            <a:endParaRPr lang="fr-FR" sz="1800" dirty="0" smtClean="0"/>
          </a:p>
        </p:txBody>
      </p:sp>
    </p:spTree>
    <p:extLst>
      <p:ext uri="{BB962C8B-B14F-4D97-AF65-F5344CB8AC3E}">
        <p14:creationId xmlns:p14="http://schemas.microsoft.com/office/powerpoint/2010/main" val="141502047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489985"/>
          </a:xfrm>
        </p:spPr>
        <p:txBody>
          <a:bodyPr>
            <a:normAutofit/>
          </a:bodyPr>
          <a:lstStyle/>
          <a:p>
            <a:pPr algn="ctr"/>
            <a:r>
              <a:rPr lang="fr-FR" b="1" i="1" dirty="0" smtClean="0"/>
              <a:t>Merci de votre attention </a:t>
            </a:r>
            <a:br>
              <a:rPr lang="fr-FR" b="1" i="1" dirty="0" smtClean="0"/>
            </a:br>
            <a:r>
              <a:rPr lang="fr-FR" b="1" i="1" dirty="0"/>
              <a:t/>
            </a:r>
            <a:br>
              <a:rPr lang="fr-FR" b="1" i="1" dirty="0"/>
            </a:br>
            <a:r>
              <a:rPr lang="fr-FR" b="1" i="1" dirty="0" smtClean="0"/>
              <a:t/>
            </a:r>
            <a:br>
              <a:rPr lang="fr-FR" b="1" i="1" dirty="0" smtClean="0"/>
            </a:br>
            <a:r>
              <a:rPr lang="fr-FR" b="1" i="1" dirty="0" smtClean="0"/>
              <a:t>Bonne journée</a:t>
            </a:r>
            <a:endParaRPr lang="fr-FR" b="1" i="1" dirty="0"/>
          </a:p>
        </p:txBody>
      </p:sp>
    </p:spTree>
    <p:extLst>
      <p:ext uri="{BB962C8B-B14F-4D97-AF65-F5344CB8AC3E}">
        <p14:creationId xmlns:p14="http://schemas.microsoft.com/office/powerpoint/2010/main" val="16764101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Ces gens qui vous </a:t>
            </a:r>
            <a:r>
              <a:rPr lang="fr-FR" b="1" dirty="0" smtClean="0"/>
              <a:t>entourent…</a:t>
            </a:r>
            <a:br>
              <a:rPr lang="fr-FR" b="1" dirty="0" smtClean="0"/>
            </a:br>
            <a:endParaRPr lang="fr-FR" b="1"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a:t>Ils vous donnent l'impression que vous n'êtes jamais à la hauteur. Ils vous critiquent ouvertement, vous jugent effrontément, vous assomment avec leurs problèmes ou sabotent les efforts que vous </a:t>
            </a:r>
            <a:r>
              <a:rPr lang="fr-FR" dirty="0" smtClean="0"/>
              <a:t>faites.</a:t>
            </a:r>
          </a:p>
          <a:p>
            <a:pPr>
              <a:buFont typeface="Wingdings" panose="05000000000000000000" pitchFamily="2" charset="2"/>
              <a:buChar char="Ø"/>
            </a:pPr>
            <a:r>
              <a:rPr lang="fr-FR" dirty="0"/>
              <a:t>vous vous sentez dévalorisé, déprimé, vidé de toutes vos énergies ou franchement </a:t>
            </a:r>
            <a:r>
              <a:rPr lang="fr-FR" dirty="0" smtClean="0"/>
              <a:t>irrité</a:t>
            </a:r>
          </a:p>
          <a:p>
            <a:pPr>
              <a:buFont typeface="Wingdings" panose="05000000000000000000" pitchFamily="2" charset="2"/>
              <a:buChar char="Ø"/>
            </a:pPr>
            <a:endParaRPr lang="fr-FR" dirty="0"/>
          </a:p>
          <a:p>
            <a:pPr>
              <a:buFont typeface="Wingdings" panose="05000000000000000000" pitchFamily="2" charset="2"/>
              <a:buChar char="Ø"/>
            </a:pPr>
            <a:r>
              <a:rPr lang="fr-FR" dirty="0" smtClean="0"/>
              <a:t>Y-a-t-il </a:t>
            </a:r>
            <a:r>
              <a:rPr lang="fr-FR" dirty="0"/>
              <a:t>des personnes toxiques dans votre entourage?</a:t>
            </a:r>
          </a:p>
        </p:txBody>
      </p:sp>
    </p:spTree>
    <p:extLst>
      <p:ext uri="{BB962C8B-B14F-4D97-AF65-F5344CB8AC3E}">
        <p14:creationId xmlns:p14="http://schemas.microsoft.com/office/powerpoint/2010/main" val="133279774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Vos collègues, votre équipe…</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a:t>Qui n'a pas déjà eu affaire à un ami exploiteur, à une mère envahissante, à un frère critiqueur, à un conjoint jaloux, à un collègue de travail </a:t>
            </a:r>
            <a:r>
              <a:rPr lang="fr-FR" dirty="0" smtClean="0"/>
              <a:t>geignard (nous les français;), </a:t>
            </a:r>
            <a:r>
              <a:rPr lang="fr-FR" dirty="0"/>
              <a:t>à un patron dominateur ou à un voisin </a:t>
            </a:r>
            <a:r>
              <a:rPr lang="fr-FR" dirty="0" smtClean="0"/>
              <a:t>irrespectueux…</a:t>
            </a:r>
          </a:p>
          <a:p>
            <a:pPr>
              <a:buFont typeface="Wingdings" panose="05000000000000000000" pitchFamily="2" charset="2"/>
              <a:buChar char="Ø"/>
            </a:pPr>
            <a:r>
              <a:rPr lang="fr-FR" dirty="0"/>
              <a:t>les messages négatifs qu'ils nous envoient -de façon plus ou moins subtile- restent gravés dans notre psyché et nuisent à notre estime de soi. </a:t>
            </a:r>
          </a:p>
          <a:p>
            <a:pPr>
              <a:buFont typeface="Wingdings" panose="05000000000000000000" pitchFamily="2" charset="2"/>
              <a:buChar char="Ø"/>
            </a:pPr>
            <a:r>
              <a:rPr lang="fr-FR" dirty="0" smtClean="0"/>
              <a:t>Cela interpelle notre Intelligence Emotionnelle, que vous devez apprendre à devenir raison.</a:t>
            </a:r>
            <a:endParaRPr lang="fr-FR" dirty="0"/>
          </a:p>
        </p:txBody>
      </p:sp>
    </p:spTree>
    <p:extLst>
      <p:ext uri="{BB962C8B-B14F-4D97-AF65-F5344CB8AC3E}">
        <p14:creationId xmlns:p14="http://schemas.microsoft.com/office/powerpoint/2010/main" val="56834634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a:bodyPr>
          <a:lstStyle/>
          <a:p>
            <a:pPr>
              <a:buFont typeface="Wingdings" panose="05000000000000000000" pitchFamily="2" charset="2"/>
              <a:buChar char="Ø"/>
            </a:pPr>
            <a:r>
              <a:rPr lang="fr-FR" dirty="0"/>
              <a:t>Le taylorisme est l'une des composantes du travail à la chaîne qui a été mis en place dans l'industrie automobile par Henry Ford (fordisme).</a:t>
            </a:r>
          </a:p>
          <a:p>
            <a:pPr>
              <a:buFont typeface="Wingdings" panose="05000000000000000000" pitchFamily="2" charset="2"/>
              <a:buChar char="Ø"/>
            </a:pPr>
            <a:endParaRPr lang="fr-FR" dirty="0"/>
          </a:p>
          <a:p>
            <a:pPr>
              <a:buFont typeface="Wingdings" panose="05000000000000000000" pitchFamily="2" charset="2"/>
              <a:buChar char="Ø"/>
            </a:pPr>
            <a:r>
              <a:rPr lang="fr-FR" dirty="0"/>
              <a:t>Le taylorisme est aussi appelé organisation scientifique du travail (OST).</a:t>
            </a:r>
          </a:p>
          <a:p>
            <a:pPr>
              <a:buFont typeface="Wingdings" panose="05000000000000000000" pitchFamily="2" charset="2"/>
              <a:buChar char="Ø"/>
            </a:pPr>
            <a:endParaRPr lang="fr-FR" dirty="0"/>
          </a:p>
          <a:p>
            <a:pPr>
              <a:buFont typeface="Wingdings" panose="05000000000000000000" pitchFamily="2" charset="2"/>
              <a:buChar char="Ø"/>
            </a:pPr>
            <a:r>
              <a:rPr lang="fr-FR" dirty="0"/>
              <a:t>grande efficacité de sa méthode dans la sidérurgie,  </a:t>
            </a:r>
          </a:p>
          <a:p>
            <a:pPr>
              <a:buFont typeface="Wingdings" panose="05000000000000000000" pitchFamily="2" charset="2"/>
              <a:buChar char="Ø"/>
            </a:pPr>
            <a:r>
              <a:rPr lang="fr-FR" dirty="0"/>
              <a:t>formalisée dans son livre intitulé "The </a:t>
            </a:r>
            <a:r>
              <a:rPr lang="fr-FR" dirty="0" err="1"/>
              <a:t>Principles</a:t>
            </a:r>
            <a:r>
              <a:rPr lang="fr-FR" dirty="0"/>
              <a:t> of Scientific Management" (1911). </a:t>
            </a:r>
          </a:p>
          <a:p>
            <a:pPr>
              <a:buFont typeface="Wingdings" panose="05000000000000000000" pitchFamily="2" charset="2"/>
              <a:buChar char="Ø"/>
            </a:pPr>
            <a:r>
              <a:rPr lang="fr-FR" dirty="0" smtClean="0"/>
              <a:t>Mais organisation éprouvante </a:t>
            </a:r>
            <a:r>
              <a:rPr lang="fr-FR" dirty="0"/>
              <a:t>et démotivante.</a:t>
            </a:r>
          </a:p>
          <a:p>
            <a:endParaRPr lang="fr-FR" dirty="0"/>
          </a:p>
          <a:p>
            <a:endParaRPr lang="fr-FR" dirty="0"/>
          </a:p>
        </p:txBody>
      </p:sp>
    </p:spTree>
    <p:extLst>
      <p:ext uri="{BB962C8B-B14F-4D97-AF65-F5344CB8AC3E}">
        <p14:creationId xmlns:p14="http://schemas.microsoft.com/office/powerpoint/2010/main" val="103922643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Sachons les reconnaître</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Savoir prendre conscience et analyser pour éviter d’être malade soi-même!</a:t>
            </a:r>
          </a:p>
          <a:p>
            <a:pPr>
              <a:buFont typeface="Wingdings" panose="05000000000000000000" pitchFamily="2" charset="2"/>
              <a:buChar char="Ø"/>
            </a:pPr>
            <a:r>
              <a:rPr lang="fr-FR" dirty="0"/>
              <a:t>la compagnie régulière d'une personne toxique peut contribuer à causer une panoplie de maladies psychosomatiques: maux de tête, nausées, maux de dos, etc</a:t>
            </a:r>
            <a:r>
              <a:rPr lang="fr-FR" dirty="0" smtClean="0"/>
              <a:t>.</a:t>
            </a:r>
          </a:p>
          <a:p>
            <a:pPr>
              <a:buFont typeface="Wingdings" panose="05000000000000000000" pitchFamily="2" charset="2"/>
              <a:buChar char="Ø"/>
            </a:pPr>
            <a:r>
              <a:rPr lang="fr-FR" dirty="0"/>
              <a:t>R</a:t>
            </a:r>
            <a:r>
              <a:rPr lang="fr-FR" dirty="0" smtClean="0"/>
              <a:t>ester </a:t>
            </a:r>
            <a:r>
              <a:rPr lang="fr-FR" dirty="0"/>
              <a:t>un peu trop longtemps en compagnie d'une </a:t>
            </a:r>
            <a:r>
              <a:rPr lang="fr-FR" b="1" dirty="0"/>
              <a:t>personne toxique</a:t>
            </a:r>
            <a:r>
              <a:rPr lang="fr-FR" dirty="0"/>
              <a:t>, vous finirez par le devenir vous-même</a:t>
            </a:r>
            <a:r>
              <a:rPr lang="fr-FR" dirty="0" smtClean="0"/>
              <a:t>,</a:t>
            </a:r>
          </a:p>
          <a:p>
            <a:pPr lvl="1">
              <a:buFont typeface="Wingdings" panose="05000000000000000000" pitchFamily="2" charset="2"/>
              <a:buChar char="Ø"/>
            </a:pPr>
            <a:r>
              <a:rPr lang="fr-FR" dirty="0" smtClean="0"/>
              <a:t>l'humeur </a:t>
            </a:r>
            <a:r>
              <a:rPr lang="fr-FR" dirty="0"/>
              <a:t>toxique est contagieuse et peut faire ressortir ce qu'il y a de pire en vous</a:t>
            </a:r>
          </a:p>
        </p:txBody>
      </p:sp>
    </p:spTree>
    <p:extLst>
      <p:ext uri="{BB962C8B-B14F-4D97-AF65-F5344CB8AC3E}">
        <p14:creationId xmlns:p14="http://schemas.microsoft.com/office/powerpoint/2010/main" val="351472945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Quels sont les comportements toxiques les plus communs?</a:t>
            </a:r>
          </a:p>
        </p:txBody>
      </p:sp>
      <p:sp>
        <p:nvSpPr>
          <p:cNvPr id="3" name="Espace réservé du contenu 2"/>
          <p:cNvSpPr>
            <a:spLocks noGrp="1"/>
          </p:cNvSpPr>
          <p:nvPr>
            <p:ph idx="1"/>
          </p:nvPr>
        </p:nvSpPr>
        <p:spPr/>
        <p:txBody>
          <a:bodyPr/>
          <a:lstStyle/>
          <a:p>
            <a:r>
              <a:rPr lang="fr-FR" sz="2000" dirty="0"/>
              <a:t>tête de </a:t>
            </a:r>
            <a:r>
              <a:rPr lang="fr-FR" sz="2000" dirty="0" smtClean="0"/>
              <a:t>liste !</a:t>
            </a:r>
          </a:p>
          <a:p>
            <a:r>
              <a:rPr lang="fr-FR" b="1" dirty="0" smtClean="0"/>
              <a:t>Les </a:t>
            </a:r>
            <a:r>
              <a:rPr lang="fr-FR" b="1" dirty="0"/>
              <a:t>paroles blessantes</a:t>
            </a:r>
            <a:r>
              <a:rPr lang="fr-FR" dirty="0"/>
              <a:t>, </a:t>
            </a:r>
            <a:endParaRPr lang="fr-FR" dirty="0" smtClean="0"/>
          </a:p>
          <a:p>
            <a:r>
              <a:rPr lang="fr-FR" dirty="0" smtClean="0"/>
              <a:t>les propos déplacés, ou de mauvaise foi,</a:t>
            </a:r>
          </a:p>
          <a:p>
            <a:pPr lvl="1">
              <a:buFont typeface="Wingdings" panose="05000000000000000000" pitchFamily="2" charset="2"/>
              <a:buChar char="ü"/>
            </a:pPr>
            <a:r>
              <a:rPr lang="fr-FR" dirty="0"/>
              <a:t>même si vous reconnaissez le caractère injustifié de ces propos, vous n'en serez pas </a:t>
            </a:r>
            <a:r>
              <a:rPr lang="fr-FR" dirty="0" smtClean="0"/>
              <a:t>moins incrédule puis </a:t>
            </a:r>
            <a:r>
              <a:rPr lang="fr-FR" dirty="0"/>
              <a:t>ébranlé, car les paroles hostiles peuvent infliger des blessures plus </a:t>
            </a:r>
            <a:r>
              <a:rPr lang="fr-FR" dirty="0" smtClean="0"/>
              <a:t>profondes </a:t>
            </a:r>
            <a:r>
              <a:rPr lang="fr-FR" dirty="0"/>
              <a:t>que n'importe quelle </a:t>
            </a:r>
            <a:r>
              <a:rPr lang="fr-FR" dirty="0" smtClean="0"/>
              <a:t>arme.</a:t>
            </a:r>
          </a:p>
          <a:p>
            <a:pPr lvl="1">
              <a:buFont typeface="Wingdings" panose="05000000000000000000" pitchFamily="2" charset="2"/>
              <a:buChar char="ü"/>
            </a:pPr>
            <a:r>
              <a:rPr lang="fr-FR" dirty="0"/>
              <a:t>Les gaffes font également partie des comportements </a:t>
            </a:r>
            <a:r>
              <a:rPr lang="fr-FR" dirty="0" smtClean="0"/>
              <a:t>toxiques, </a:t>
            </a:r>
            <a:r>
              <a:rPr lang="fr-FR" dirty="0"/>
              <a:t>(</a:t>
            </a:r>
            <a:r>
              <a:rPr lang="fr-FR" dirty="0" smtClean="0"/>
              <a:t>la bêtise rend méchant… disons qu’elle ne prend pas tous les degrés en compte.)</a:t>
            </a:r>
            <a:r>
              <a:rPr lang="fr-FR" dirty="0"/>
              <a:t> </a:t>
            </a:r>
            <a:r>
              <a:rPr lang="fr-FR" dirty="0" smtClean="0"/>
              <a:t>Ils ignorent ou sont  </a:t>
            </a:r>
            <a:r>
              <a:rPr lang="fr-FR" dirty="0"/>
              <a:t>trop immatures pour réfléchir à ce que leurs paroles ou leurs gestes sont susceptibles de provoquer chez </a:t>
            </a:r>
            <a:r>
              <a:rPr lang="fr-FR" dirty="0" smtClean="0"/>
              <a:t>l'autre… ou les autres !</a:t>
            </a:r>
          </a:p>
          <a:p>
            <a:pPr lvl="1">
              <a:buFont typeface="Wingdings" panose="05000000000000000000" pitchFamily="2" charset="2"/>
              <a:buChar char="ü"/>
            </a:pPr>
            <a:r>
              <a:rPr lang="fr-FR" dirty="0"/>
              <a:t>Certains compliments qu'on vous adresse sont également </a:t>
            </a:r>
            <a:r>
              <a:rPr lang="fr-FR" dirty="0" smtClean="0"/>
              <a:t>toxiques !</a:t>
            </a:r>
          </a:p>
        </p:txBody>
      </p:sp>
    </p:spTree>
    <p:extLst>
      <p:ext uri="{BB962C8B-B14F-4D97-AF65-F5344CB8AC3E}">
        <p14:creationId xmlns:p14="http://schemas.microsoft.com/office/powerpoint/2010/main" val="210296599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Vigilance et interrogation</a:t>
            </a:r>
            <a:endParaRPr lang="fr-FR" dirty="0"/>
          </a:p>
        </p:txBody>
      </p:sp>
      <p:sp>
        <p:nvSpPr>
          <p:cNvPr id="3" name="Espace réservé du contenu 2"/>
          <p:cNvSpPr>
            <a:spLocks noGrp="1"/>
          </p:cNvSpPr>
          <p:nvPr>
            <p:ph idx="1"/>
          </p:nvPr>
        </p:nvSpPr>
        <p:spPr/>
        <p:txBody>
          <a:bodyPr/>
          <a:lstStyle/>
          <a:p>
            <a:r>
              <a:rPr lang="fr-FR" dirty="0"/>
              <a:t>: «Tu devrais», «Pourquoi n'as-tu pas», «Tu aurais dû», «Tu ferais mieux de», «Ce n'est pas vrai». </a:t>
            </a:r>
            <a:endParaRPr lang="fr-FR" dirty="0" smtClean="0"/>
          </a:p>
          <a:p>
            <a:pPr lvl="1"/>
            <a:r>
              <a:rPr lang="fr-FR" dirty="0"/>
              <a:t>phrases sont toxiques en ce sens qu'elles suscitent généralement la colère et déclenchent des </a:t>
            </a:r>
            <a:r>
              <a:rPr lang="fr-FR" b="1" dirty="0"/>
              <a:t>réactions de </a:t>
            </a:r>
            <a:r>
              <a:rPr lang="fr-FR" b="1" dirty="0" smtClean="0"/>
              <a:t>défense</a:t>
            </a:r>
          </a:p>
          <a:p>
            <a:pPr lvl="1"/>
            <a:endParaRPr lang="fr-FR" b="1" dirty="0"/>
          </a:p>
          <a:p>
            <a:pPr lvl="1"/>
            <a:r>
              <a:rPr lang="fr-FR" b="1" dirty="0" smtClean="0"/>
              <a:t>Il faut chercher la cause</a:t>
            </a:r>
            <a:r>
              <a:rPr lang="fr-FR" dirty="0"/>
              <a:t> </a:t>
            </a:r>
            <a:r>
              <a:rPr lang="fr-FR" dirty="0" smtClean="0"/>
              <a:t>: en comprenant </a:t>
            </a:r>
            <a:r>
              <a:rPr lang="fr-FR" dirty="0"/>
              <a:t>les motifs profonds qui poussent les gens à agir de la sorte que vous arriverez à prendre un certain </a:t>
            </a:r>
            <a:r>
              <a:rPr lang="fr-FR" dirty="0" smtClean="0"/>
              <a:t>recul.</a:t>
            </a:r>
          </a:p>
          <a:p>
            <a:pPr lvl="1"/>
            <a:r>
              <a:rPr lang="fr-FR" dirty="0" smtClean="0"/>
              <a:t>Selon Lillian Glas, ceci nous permet ce recul et même une possibilité de compassion. </a:t>
            </a:r>
          </a:p>
          <a:p>
            <a:pPr lvl="1"/>
            <a:r>
              <a:rPr lang="fr-FR" dirty="0" smtClean="0"/>
              <a:t>Oui évidemment, mais, pas trop! Il faut le faire remarquer! Le faire cesser. *</a:t>
            </a:r>
          </a:p>
          <a:p>
            <a:pPr lvl="1"/>
            <a:endParaRPr lang="fr-FR" dirty="0"/>
          </a:p>
          <a:p>
            <a:pPr lvl="1"/>
            <a:endParaRPr lang="fr-FR" dirty="0"/>
          </a:p>
        </p:txBody>
      </p:sp>
    </p:spTree>
    <p:extLst>
      <p:ext uri="{BB962C8B-B14F-4D97-AF65-F5344CB8AC3E}">
        <p14:creationId xmlns:p14="http://schemas.microsoft.com/office/powerpoint/2010/main" val="180018214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a:t>
            </a:r>
            <a:endParaRPr lang="fr-FR" dirty="0"/>
          </a:p>
        </p:txBody>
      </p:sp>
      <p:sp>
        <p:nvSpPr>
          <p:cNvPr id="3" name="Espace réservé du contenu 2"/>
          <p:cNvSpPr>
            <a:spLocks noGrp="1"/>
          </p:cNvSpPr>
          <p:nvPr>
            <p:ph idx="1"/>
          </p:nvPr>
        </p:nvSpPr>
        <p:spPr/>
        <p:txBody>
          <a:bodyPr/>
          <a:lstStyle/>
          <a:p>
            <a:r>
              <a:rPr lang="fr-FR" dirty="0"/>
              <a:t>les deux traits communs à toutes les personnes toxiques sont :</a:t>
            </a:r>
            <a:endParaRPr lang="fr-FR" dirty="0" smtClean="0"/>
          </a:p>
          <a:p>
            <a:pPr>
              <a:buFont typeface="Wingdings" panose="05000000000000000000" pitchFamily="2" charset="2"/>
              <a:buChar char="Ø"/>
            </a:pPr>
            <a:r>
              <a:rPr lang="fr-FR" dirty="0" smtClean="0"/>
              <a:t>le </a:t>
            </a:r>
            <a:r>
              <a:rPr lang="fr-FR" dirty="0"/>
              <a:t>manque d'estime de </a:t>
            </a:r>
            <a:r>
              <a:rPr lang="fr-FR" dirty="0" smtClean="0"/>
              <a:t>soi</a:t>
            </a:r>
          </a:p>
          <a:p>
            <a:pPr>
              <a:buFont typeface="Wingdings" panose="05000000000000000000" pitchFamily="2" charset="2"/>
              <a:buChar char="Ø"/>
            </a:pPr>
            <a:r>
              <a:rPr lang="fr-FR" dirty="0" smtClean="0"/>
              <a:t>le </a:t>
            </a:r>
            <a:r>
              <a:rPr lang="fr-FR" b="1" dirty="0"/>
              <a:t>sentiment </a:t>
            </a:r>
            <a:r>
              <a:rPr lang="fr-FR" b="1" dirty="0" smtClean="0"/>
              <a:t>d'insécurité</a:t>
            </a:r>
          </a:p>
          <a:p>
            <a:pPr lvl="1">
              <a:buFont typeface="Wingdings" panose="05000000000000000000" pitchFamily="2" charset="2"/>
              <a:buChar char="Ø"/>
            </a:pPr>
            <a:r>
              <a:rPr lang="fr-FR" dirty="0" smtClean="0"/>
              <a:t>recours </a:t>
            </a:r>
            <a:r>
              <a:rPr lang="fr-FR" dirty="0"/>
              <a:t>à la critique, aux compliments équivoques ou aux plaisanteries déplacées pour </a:t>
            </a:r>
            <a:r>
              <a:rPr lang="fr-FR" dirty="0" smtClean="0"/>
              <a:t>se valoriser</a:t>
            </a:r>
            <a:r>
              <a:rPr lang="fr-FR" dirty="0"/>
              <a:t>, pour camoufler le fait que </a:t>
            </a:r>
            <a:r>
              <a:rPr lang="fr-FR" dirty="0" smtClean="0"/>
              <a:t>d’être </a:t>
            </a:r>
            <a:r>
              <a:rPr lang="fr-FR" dirty="0"/>
              <a:t>mal dans </a:t>
            </a:r>
            <a:r>
              <a:rPr lang="fr-FR" dirty="0" smtClean="0"/>
              <a:t>sa </a:t>
            </a:r>
            <a:r>
              <a:rPr lang="fr-FR" dirty="0"/>
              <a:t>peau, </a:t>
            </a:r>
            <a:r>
              <a:rPr lang="fr-FR" dirty="0" smtClean="0"/>
              <a:t>se sentir inférieur. Dans le cadre du travail : ne se sent pas capable ou pas motivé(ne sait pas ou ne veut pas faire)</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smtClean="0"/>
              <a:t>Exemple :  </a:t>
            </a:r>
            <a:r>
              <a:rPr lang="fr-FR" dirty="0"/>
              <a:t>C'est ce qui peut motiver le patron à rejeter tout ce que vous lui proposez. Parce qu'il manque de confiance en lui, il ne peut supporter que vos idées soient meilleures que les siennes.</a:t>
            </a:r>
          </a:p>
        </p:txBody>
      </p:sp>
    </p:spTree>
    <p:extLst>
      <p:ext uri="{BB962C8B-B14F-4D97-AF65-F5344CB8AC3E}">
        <p14:creationId xmlns:p14="http://schemas.microsoft.com/office/powerpoint/2010/main" val="425825794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Prendre conscience</a:t>
            </a:r>
            <a:endParaRPr lang="fr-FR" dirty="0"/>
          </a:p>
        </p:txBody>
      </p:sp>
      <p:sp>
        <p:nvSpPr>
          <p:cNvPr id="5" name="Espace réservé du contenu 4"/>
          <p:cNvSpPr>
            <a:spLocks noGrp="1"/>
          </p:cNvSpPr>
          <p:nvPr>
            <p:ph idx="1"/>
          </p:nvPr>
        </p:nvSpPr>
        <p:spPr>
          <a:xfrm>
            <a:off x="1959077" y="3034993"/>
            <a:ext cx="10515600" cy="1315781"/>
          </a:xfrm>
        </p:spPr>
        <p:txBody>
          <a:bodyPr>
            <a:normAutofit/>
          </a:bodyPr>
          <a:lstStyle/>
          <a:p>
            <a:pPr marL="0" indent="0">
              <a:buNone/>
            </a:pPr>
            <a:r>
              <a:rPr lang="fr-FR" sz="4400" dirty="0" smtClean="0">
                <a:solidFill>
                  <a:srgbClr val="C00000"/>
                </a:solidFill>
              </a:rPr>
              <a:t>Observer, constater et y remédier</a:t>
            </a:r>
            <a:endParaRPr lang="fr-FR" sz="4400" dirty="0">
              <a:solidFill>
                <a:srgbClr val="C00000"/>
              </a:solidFill>
            </a:endParaRPr>
          </a:p>
        </p:txBody>
      </p:sp>
    </p:spTree>
    <p:extLst>
      <p:ext uri="{BB962C8B-B14F-4D97-AF65-F5344CB8AC3E}">
        <p14:creationId xmlns:p14="http://schemas.microsoft.com/office/powerpoint/2010/main" val="80297979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smtClean="0"/>
              <a:t>Les techniques</a:t>
            </a:r>
            <a:r>
              <a:rPr lang="fr-FR" dirty="0" smtClean="0"/>
              <a:t/>
            </a:r>
            <a:br>
              <a:rPr lang="fr-FR" dirty="0" smtClean="0"/>
            </a:br>
            <a:r>
              <a:rPr lang="fr-FR" dirty="0" smtClean="0"/>
              <a:t>La </a:t>
            </a:r>
            <a:r>
              <a:rPr lang="fr-FR" dirty="0"/>
              <a:t>technique de l'expiration de la tension. </a:t>
            </a:r>
            <a:br>
              <a:rPr lang="fr-FR" dirty="0"/>
            </a:b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Inspirer </a:t>
            </a:r>
            <a:r>
              <a:rPr lang="fr-FR" dirty="0"/>
              <a:t>par la bouche pendant deux secondes, </a:t>
            </a:r>
            <a:endParaRPr lang="fr-FR" dirty="0" smtClean="0"/>
          </a:p>
          <a:p>
            <a:pPr lvl="1"/>
            <a:r>
              <a:rPr lang="fr-FR" dirty="0" smtClean="0"/>
              <a:t> </a:t>
            </a:r>
            <a:r>
              <a:rPr lang="fr-FR" dirty="0"/>
              <a:t>retenir son souffle pendant trois secondes en pensant à la personne toxique, et à continuer de penser à cette personne en vidant les poumons. </a:t>
            </a:r>
            <a:endParaRPr lang="fr-FR" dirty="0" smtClean="0"/>
          </a:p>
          <a:p>
            <a:pPr lvl="1"/>
            <a:endParaRPr lang="fr-FR" dirty="0"/>
          </a:p>
          <a:p>
            <a:pPr lvl="1">
              <a:buFont typeface="Wingdings" panose="05000000000000000000" pitchFamily="2" charset="2"/>
              <a:buChar char="Ø"/>
            </a:pPr>
            <a:r>
              <a:rPr lang="fr-FR" dirty="0" smtClean="0"/>
              <a:t>Le </a:t>
            </a:r>
            <a:r>
              <a:rPr lang="fr-FR" dirty="0"/>
              <a:t>but de vous apaiser,  Spécialement lorsque vous vous trouvez en présence d'une personne qui vous irrite royalement (Moulin à paroles ou Victime). </a:t>
            </a:r>
            <a:endParaRPr lang="fr-FR" dirty="0" smtClean="0"/>
          </a:p>
          <a:p>
            <a:pPr lvl="1">
              <a:buFont typeface="Wingdings" panose="05000000000000000000" pitchFamily="2" charset="2"/>
              <a:buChar char="Ø"/>
            </a:pPr>
            <a:endParaRPr lang="fr-FR" dirty="0" smtClean="0"/>
          </a:p>
          <a:p>
            <a:pPr lvl="1">
              <a:buFont typeface="Wingdings" panose="05000000000000000000" pitchFamily="2" charset="2"/>
              <a:buChar char="Ø"/>
            </a:pPr>
            <a:r>
              <a:rPr lang="fr-FR" dirty="0"/>
              <a:t>Evite de faire un impair, et permet de penser à la technique de contre attaque</a:t>
            </a:r>
            <a:r>
              <a:rPr lang="fr-FR" dirty="0" smtClean="0"/>
              <a:t>. </a:t>
            </a:r>
          </a:p>
          <a:p>
            <a:pPr lvl="3">
              <a:buFont typeface="Wingdings" panose="05000000000000000000" pitchFamily="2" charset="2"/>
              <a:buChar char="Ø"/>
            </a:pPr>
            <a:r>
              <a:rPr lang="fr-FR" dirty="0" smtClean="0"/>
              <a:t>L’option de l’interrogation calme.</a:t>
            </a:r>
            <a:endParaRPr lang="fr-FR" dirty="0"/>
          </a:p>
        </p:txBody>
      </p:sp>
    </p:spTree>
    <p:extLst>
      <p:ext uri="{BB962C8B-B14F-4D97-AF65-F5344CB8AC3E}">
        <p14:creationId xmlns:p14="http://schemas.microsoft.com/office/powerpoint/2010/main" val="69353677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smtClean="0"/>
              <a:t>Les techniques</a:t>
            </a:r>
            <a:r>
              <a:rPr lang="fr-FR" dirty="0" smtClean="0"/>
              <a:t/>
            </a:r>
            <a:br>
              <a:rPr lang="fr-FR" dirty="0" smtClean="0"/>
            </a:br>
            <a:r>
              <a:rPr lang="fr-FR" dirty="0" smtClean="0"/>
              <a:t>La </a:t>
            </a:r>
            <a:r>
              <a:rPr lang="fr-FR" dirty="0"/>
              <a:t>technique de l'expiration de la tension. </a:t>
            </a:r>
            <a:br>
              <a:rPr lang="fr-FR" dirty="0"/>
            </a:br>
            <a:endParaRPr lang="fr-FR" dirty="0"/>
          </a:p>
        </p:txBody>
      </p:sp>
      <p:sp>
        <p:nvSpPr>
          <p:cNvPr id="3" name="Espace réservé du contenu 2"/>
          <p:cNvSpPr>
            <a:spLocks noGrp="1"/>
          </p:cNvSpPr>
          <p:nvPr>
            <p:ph idx="1"/>
          </p:nvPr>
        </p:nvSpPr>
        <p:spPr/>
        <p:txBody>
          <a:bodyPr/>
          <a:lstStyle/>
          <a:p>
            <a:r>
              <a:rPr lang="fr-FR" b="1" i="1" dirty="0"/>
              <a:t>La technique de l'humour. </a:t>
            </a:r>
            <a:endParaRPr lang="fr-FR" b="1" i="1" dirty="0" smtClean="0"/>
          </a:p>
          <a:p>
            <a:r>
              <a:rPr lang="fr-FR" sz="2400" dirty="0" smtClean="0"/>
              <a:t>Il </a:t>
            </a:r>
            <a:r>
              <a:rPr lang="fr-FR" sz="2400" dirty="0"/>
              <a:t>importe peu que la remarque paraisse stupide à votre interlocuteur, l'important est que vous la trouviez drôle. </a:t>
            </a:r>
            <a:endParaRPr lang="fr-FR" sz="2400" dirty="0" smtClean="0"/>
          </a:p>
          <a:p>
            <a:r>
              <a:rPr lang="fr-FR" sz="2400" dirty="0" smtClean="0"/>
              <a:t>L'humour </a:t>
            </a:r>
            <a:r>
              <a:rPr lang="fr-FR" sz="2400" dirty="0"/>
              <a:t>aide souvent à désamorcer les situations les plus délicates, tout en vous permettant de vous libérer de votre tension et de votre colère. </a:t>
            </a:r>
            <a:endParaRPr lang="fr-FR" sz="2400" dirty="0" smtClean="0"/>
          </a:p>
          <a:p>
            <a:r>
              <a:rPr lang="fr-FR" sz="2400" dirty="0" smtClean="0"/>
              <a:t>Le </a:t>
            </a:r>
            <a:r>
              <a:rPr lang="fr-FR" sz="2400" dirty="0"/>
              <a:t>seul </a:t>
            </a:r>
            <a:r>
              <a:rPr lang="fr-FR" sz="2400" dirty="0" err="1"/>
              <a:t>pré-requis</a:t>
            </a:r>
            <a:r>
              <a:rPr lang="fr-FR" sz="2400" dirty="0"/>
              <a:t> pour s'assurer de son efficacité est d'être rapide, de savoir répondre du tac au tac</a:t>
            </a:r>
            <a:r>
              <a:rPr lang="fr-FR" sz="2400" dirty="0" smtClean="0"/>
              <a:t>.</a:t>
            </a:r>
          </a:p>
          <a:p>
            <a:r>
              <a:rPr lang="fr-FR" sz="2400" dirty="0" smtClean="0"/>
              <a:t>Ma technique : répéter la dernière phrase de l’autre, en riant.</a:t>
            </a:r>
            <a:endParaRPr lang="fr-FR" sz="2400" dirty="0"/>
          </a:p>
          <a:p>
            <a:endParaRPr lang="fr-FR" dirty="0" smtClean="0"/>
          </a:p>
        </p:txBody>
      </p:sp>
    </p:spTree>
    <p:extLst>
      <p:ext uri="{BB962C8B-B14F-4D97-AF65-F5344CB8AC3E}">
        <p14:creationId xmlns:p14="http://schemas.microsoft.com/office/powerpoint/2010/main" val="11274066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100" dirty="0" smtClean="0"/>
              <a:t>Les techniques</a:t>
            </a:r>
            <a:r>
              <a:rPr lang="fr-FR" dirty="0" smtClean="0"/>
              <a:t/>
            </a:r>
            <a:br>
              <a:rPr lang="fr-FR" dirty="0" smtClean="0"/>
            </a:br>
            <a:r>
              <a:rPr lang="fr-FR" dirty="0"/>
              <a:t>La technique du chasse-pensée. </a:t>
            </a:r>
          </a:p>
        </p:txBody>
      </p:sp>
      <p:sp>
        <p:nvSpPr>
          <p:cNvPr id="3" name="Espace réservé du contenu 2"/>
          <p:cNvSpPr>
            <a:spLocks noGrp="1"/>
          </p:cNvSpPr>
          <p:nvPr>
            <p:ph idx="1"/>
          </p:nvPr>
        </p:nvSpPr>
        <p:spPr/>
        <p:txBody>
          <a:bodyPr/>
          <a:lstStyle/>
          <a:p>
            <a:r>
              <a:rPr lang="fr-FR" dirty="0" smtClean="0"/>
              <a:t>À </a:t>
            </a:r>
            <a:r>
              <a:rPr lang="fr-FR" dirty="0"/>
              <a:t>utiliser conjointement avec celle de l'expiration de la tension. À chaque fois que vous pensez à la personne ou à la situation toxique, expirez en pensant: «Chasse cette </a:t>
            </a:r>
            <a:r>
              <a:rPr lang="fr-FR" dirty="0" smtClean="0"/>
              <a:t>pensée ». </a:t>
            </a:r>
          </a:p>
          <a:p>
            <a:r>
              <a:rPr lang="fr-FR" dirty="0"/>
              <a:t>Cet outil est particulièrement efficace lorsque vous ne cessez de ressasser des paroles ou des gestes qui vous ont affecté, comme c'est souvent le cas à la suite d'une rupture amoureuse tumultueuse.</a:t>
            </a:r>
          </a:p>
          <a:p>
            <a:endParaRPr lang="fr-FR" dirty="0"/>
          </a:p>
          <a:p>
            <a:endParaRPr lang="fr-FR" dirty="0" smtClean="0"/>
          </a:p>
        </p:txBody>
      </p:sp>
    </p:spTree>
    <p:extLst>
      <p:ext uri="{BB962C8B-B14F-4D97-AF65-F5344CB8AC3E}">
        <p14:creationId xmlns:p14="http://schemas.microsoft.com/office/powerpoint/2010/main" val="328217875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smtClean="0"/>
              <a:t>Les techniques</a:t>
            </a:r>
            <a:r>
              <a:rPr lang="fr-FR" dirty="0"/>
              <a:t/>
            </a:r>
            <a:br>
              <a:rPr lang="fr-FR" dirty="0"/>
            </a:br>
            <a:r>
              <a:rPr lang="fr-FR" dirty="0"/>
              <a:t>La technique du désamorçage. </a:t>
            </a:r>
            <a:br>
              <a:rPr lang="fr-FR" dirty="0"/>
            </a:br>
            <a:endParaRPr lang="fr-FR"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sz="2400" dirty="0" smtClean="0"/>
              <a:t>Tout en </a:t>
            </a:r>
            <a:r>
              <a:rPr lang="fr-FR" sz="2400" dirty="0"/>
              <a:t>douceur, cette technique consiste à ne jamais perdre son sang-froid, si méchant, désagréable et mesquin que soit le comportement de la personne toxique envers vous.</a:t>
            </a:r>
          </a:p>
          <a:p>
            <a:pPr>
              <a:buFont typeface="Wingdings" panose="05000000000000000000" pitchFamily="2" charset="2"/>
              <a:buChar char="Ø"/>
            </a:pPr>
            <a:r>
              <a:rPr lang="fr-FR" sz="2400" dirty="0"/>
              <a:t> Restez calme, utilisez des termes apaisants et chaleureux et souriez. </a:t>
            </a:r>
          </a:p>
          <a:p>
            <a:pPr>
              <a:buFont typeface="Wingdings" panose="05000000000000000000" pitchFamily="2" charset="2"/>
              <a:buChar char="Ø"/>
            </a:pPr>
            <a:r>
              <a:rPr lang="fr-FR" sz="2400" dirty="0"/>
              <a:t>Pensez à son malaise, mal-être. Montrez lui de l’attention, et votre capacité d’écoute</a:t>
            </a:r>
          </a:p>
        </p:txBody>
      </p:sp>
    </p:spTree>
    <p:extLst>
      <p:ext uri="{BB962C8B-B14F-4D97-AF65-F5344CB8AC3E}">
        <p14:creationId xmlns:p14="http://schemas.microsoft.com/office/powerpoint/2010/main" val="188067665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100" dirty="0" smtClean="0"/>
              <a:t>Les techniques</a:t>
            </a:r>
            <a:r>
              <a:rPr lang="fr-FR" dirty="0"/>
              <a:t/>
            </a:r>
            <a:br>
              <a:rPr lang="fr-FR" dirty="0"/>
            </a:br>
            <a:r>
              <a:rPr lang="fr-FR" dirty="0"/>
              <a:t>La technique du fantasme.</a:t>
            </a: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sz="2400" dirty="0" smtClean="0"/>
              <a:t>Celle-ci </a:t>
            </a:r>
            <a:r>
              <a:rPr lang="fr-FR" sz="2400" dirty="0"/>
              <a:t>devrait vous aider à relâcher votre tension en riant un peu, grâce à votre imagination. </a:t>
            </a:r>
            <a:endParaRPr lang="fr-FR" sz="2400" dirty="0" smtClean="0"/>
          </a:p>
          <a:p>
            <a:pPr>
              <a:buFont typeface="Wingdings" panose="05000000000000000000" pitchFamily="2" charset="2"/>
              <a:buChar char="Ø"/>
            </a:pPr>
            <a:r>
              <a:rPr lang="fr-FR" sz="2400" dirty="0" smtClean="0"/>
              <a:t>Nous </a:t>
            </a:r>
            <a:r>
              <a:rPr lang="fr-FR" sz="2400" dirty="0"/>
              <a:t>vous la recommandons particulièrement lorsque vous nourrissez des sentiments négatifs à l'égard d'une personne que vous ne pouvez attaquer de front, comme votre </a:t>
            </a:r>
            <a:r>
              <a:rPr lang="fr-FR" sz="2400" dirty="0" smtClean="0"/>
              <a:t>patron, un collègue. </a:t>
            </a:r>
            <a:r>
              <a:rPr lang="fr-FR" sz="2400" dirty="0"/>
              <a:t>Imaginez-le alors dans un ring en train de se faire écraser par un champion poids lourd. </a:t>
            </a:r>
            <a:r>
              <a:rPr lang="fr-FR" sz="2400" dirty="0" smtClean="0"/>
              <a:t>Ou bien dans une autre situation…</a:t>
            </a:r>
          </a:p>
          <a:p>
            <a:pPr>
              <a:buFont typeface="Wingdings" panose="05000000000000000000" pitchFamily="2" charset="2"/>
              <a:buChar char="Ø"/>
            </a:pPr>
            <a:r>
              <a:rPr lang="fr-FR" sz="2400" dirty="0" smtClean="0"/>
              <a:t>Permet de passer le cap</a:t>
            </a:r>
            <a:endParaRPr lang="fr-FR" sz="2400" dirty="0"/>
          </a:p>
        </p:txBody>
      </p:sp>
    </p:spTree>
    <p:extLst>
      <p:ext uri="{BB962C8B-B14F-4D97-AF65-F5344CB8AC3E}">
        <p14:creationId xmlns:p14="http://schemas.microsoft.com/office/powerpoint/2010/main" val="36701576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1">
              <a:buFont typeface="Wingdings" panose="05000000000000000000" pitchFamily="2" charset="2"/>
              <a:buChar char="Ø"/>
            </a:pPr>
            <a:r>
              <a:rPr lang="fr-FR" b="1" dirty="0"/>
              <a:t>Le terme post-taylorisme </a:t>
            </a:r>
            <a:r>
              <a:rPr lang="fr-FR" dirty="0"/>
              <a:t>est utilisé pour désigner une organisation de travail qui, sous diverses formes, permet aux travailleurs de participer aux décisions relatives à la production </a:t>
            </a:r>
            <a:r>
              <a:rPr lang="fr-FR" dirty="0" smtClean="0"/>
              <a:t>:</a:t>
            </a:r>
          </a:p>
          <a:p>
            <a:pPr lvl="1">
              <a:buFont typeface="Wingdings" panose="05000000000000000000" pitchFamily="2" charset="2"/>
              <a:buChar char="Ø"/>
            </a:pPr>
            <a:endParaRPr lang="fr-FR" dirty="0"/>
          </a:p>
          <a:p>
            <a:pPr marL="457200" lvl="1" indent="0">
              <a:buNone/>
            </a:pPr>
            <a:r>
              <a:rPr lang="fr-FR" dirty="0"/>
              <a:t>• rotation des postes de travail,</a:t>
            </a:r>
          </a:p>
          <a:p>
            <a:pPr marL="457200" lvl="1" indent="0">
              <a:buNone/>
            </a:pPr>
            <a:r>
              <a:rPr lang="fr-FR" dirty="0"/>
              <a:t>• élargissement et enrichissement des tâches,</a:t>
            </a:r>
          </a:p>
          <a:p>
            <a:pPr marL="457200" lvl="1" indent="0">
              <a:buNone/>
            </a:pPr>
            <a:r>
              <a:rPr lang="fr-FR" dirty="0"/>
              <a:t>• groupes semi-autonomes,</a:t>
            </a:r>
          </a:p>
          <a:p>
            <a:pPr marL="457200" lvl="1" indent="0">
              <a:buNone/>
            </a:pPr>
            <a:r>
              <a:rPr lang="fr-FR" dirty="0"/>
              <a:t>• cercles de qualité</a:t>
            </a:r>
            <a:r>
              <a:rPr lang="fr-FR" dirty="0" smtClean="0"/>
              <a:t>.</a:t>
            </a:r>
          </a:p>
          <a:p>
            <a:pPr marL="457200" lvl="1" indent="0">
              <a:buNone/>
            </a:pPr>
            <a:endParaRPr lang="fr-FR" dirty="0"/>
          </a:p>
          <a:p>
            <a:pPr lvl="1">
              <a:buFont typeface="Wingdings" panose="05000000000000000000" pitchFamily="2" charset="2"/>
              <a:buChar char="Ø"/>
            </a:pPr>
            <a:r>
              <a:rPr lang="fr-FR" dirty="0"/>
              <a:t>L'objectif est d'éviter les problèmes induits par le taylorisme comme la démotivation des travailleurs.</a:t>
            </a:r>
          </a:p>
          <a:p>
            <a:endParaRPr lang="fr-FR" dirty="0"/>
          </a:p>
          <a:p>
            <a:endParaRPr lang="fr-FR" dirty="0"/>
          </a:p>
        </p:txBody>
      </p:sp>
    </p:spTree>
    <p:extLst>
      <p:ext uri="{BB962C8B-B14F-4D97-AF65-F5344CB8AC3E}">
        <p14:creationId xmlns:p14="http://schemas.microsoft.com/office/powerpoint/2010/main" val="224259542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smtClean="0"/>
              <a:t>Les techniques</a:t>
            </a:r>
            <a:r>
              <a:rPr lang="fr-FR" dirty="0"/>
              <a:t/>
            </a:r>
            <a:br>
              <a:rPr lang="fr-FR" dirty="0"/>
            </a:br>
            <a:r>
              <a:rPr lang="fr-FR" dirty="0"/>
              <a:t>La technique de l'interrogation calme.</a:t>
            </a:r>
            <a:br>
              <a:rPr lang="fr-FR" dirty="0"/>
            </a:br>
            <a:r>
              <a:rPr lang="fr-FR" dirty="0"/>
              <a:t>. </a:t>
            </a:r>
          </a:p>
        </p:txBody>
      </p:sp>
      <p:sp>
        <p:nvSpPr>
          <p:cNvPr id="3" name="Espace réservé du contenu 2"/>
          <p:cNvSpPr>
            <a:spLocks noGrp="1"/>
          </p:cNvSpPr>
          <p:nvPr>
            <p:ph idx="1"/>
          </p:nvPr>
        </p:nvSpPr>
        <p:spPr/>
        <p:txBody>
          <a:bodyPr/>
          <a:lstStyle/>
          <a:p>
            <a:r>
              <a:rPr lang="fr-FR" dirty="0" smtClean="0"/>
              <a:t>Cet </a:t>
            </a:r>
            <a:r>
              <a:rPr lang="fr-FR" dirty="0"/>
              <a:t>outil a comme but de montrer à la personne toxique, par une série de questions que vous lui posez, à quel point ses remarques ou son raisonnement sont </a:t>
            </a:r>
            <a:r>
              <a:rPr lang="fr-FR" b="1" dirty="0"/>
              <a:t>absurdes</a:t>
            </a:r>
            <a:r>
              <a:rPr lang="fr-FR" dirty="0"/>
              <a:t>. </a:t>
            </a:r>
            <a:endParaRPr lang="fr-FR" dirty="0" smtClean="0"/>
          </a:p>
          <a:p>
            <a:r>
              <a:rPr lang="fr-FR" dirty="0" smtClean="0"/>
              <a:t>Quand </a:t>
            </a:r>
            <a:r>
              <a:rPr lang="fr-FR" dirty="0"/>
              <a:t>vous recourez à cette technique, il est essentiel que vous parliez calmement et que vous donniez l'impression de maîtriser vos émotions. </a:t>
            </a:r>
            <a:endParaRPr lang="fr-FR" dirty="0" smtClean="0"/>
          </a:p>
          <a:p>
            <a:r>
              <a:rPr lang="fr-FR" dirty="0" smtClean="0"/>
              <a:t>Très </a:t>
            </a:r>
            <a:r>
              <a:rPr lang="fr-FR" dirty="0"/>
              <a:t>efficace auprès des gens qui portent des jugements gratuits sur les autres et sur les événements </a:t>
            </a:r>
            <a:r>
              <a:rPr lang="fr-FR" dirty="0" smtClean="0"/>
              <a:t>(le </a:t>
            </a:r>
            <a:r>
              <a:rPr lang="fr-FR" dirty="0"/>
              <a:t>type Critique)</a:t>
            </a:r>
          </a:p>
        </p:txBody>
      </p:sp>
    </p:spTree>
    <p:extLst>
      <p:ext uri="{BB962C8B-B14F-4D97-AF65-F5344CB8AC3E}">
        <p14:creationId xmlns:p14="http://schemas.microsoft.com/office/powerpoint/2010/main" val="41913465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smtClean="0"/>
              <a:t>Les techniques</a:t>
            </a:r>
            <a:r>
              <a:rPr lang="fr-FR" dirty="0"/>
              <a:t/>
            </a:r>
            <a:br>
              <a:rPr lang="fr-FR" dirty="0"/>
            </a:br>
            <a:r>
              <a:rPr lang="fr-FR" dirty="0" smtClean="0"/>
              <a:t>La </a:t>
            </a:r>
            <a:r>
              <a:rPr lang="fr-FR" dirty="0"/>
              <a:t>technique de l'affrontement.</a:t>
            </a:r>
            <a:br>
              <a:rPr lang="fr-FR" dirty="0"/>
            </a:br>
            <a:r>
              <a:rPr lang="fr-FR" dirty="0"/>
              <a:t/>
            </a:r>
            <a:br>
              <a:rPr lang="fr-FR" dirty="0"/>
            </a:br>
            <a:r>
              <a:rPr lang="fr-FR" dirty="0"/>
              <a:t>. </a:t>
            </a:r>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Avec </a:t>
            </a:r>
            <a:r>
              <a:rPr lang="fr-FR" dirty="0"/>
              <a:t>douceur ! juste une </a:t>
            </a:r>
            <a:r>
              <a:rPr lang="fr-FR" dirty="0" smtClean="0"/>
              <a:t>confrontation</a:t>
            </a:r>
          </a:p>
          <a:p>
            <a:pPr>
              <a:buFont typeface="Wingdings" panose="05000000000000000000" pitchFamily="2" charset="2"/>
              <a:buChar char="Ø"/>
            </a:pPr>
            <a:endParaRPr lang="fr-FR" dirty="0"/>
          </a:p>
          <a:p>
            <a:pPr>
              <a:buFont typeface="Wingdings" panose="05000000000000000000" pitchFamily="2" charset="2"/>
              <a:buChar char="Ø"/>
            </a:pPr>
            <a:r>
              <a:rPr lang="fr-FR" dirty="0"/>
              <a:t>dire franchement à la personne toxique ce que vous pensez de sa remarque ou de son geste. Cependant, lorsque vous affrontez ainsi quelqu'un, vous devez parler fort et clairement, afin d'être compris. </a:t>
            </a:r>
          </a:p>
          <a:p>
            <a:pPr>
              <a:buFont typeface="Wingdings" panose="05000000000000000000" pitchFamily="2" charset="2"/>
              <a:buChar char="Ø"/>
            </a:pPr>
            <a:r>
              <a:rPr lang="fr-FR" dirty="0"/>
              <a:t>Avec assertivité – respect des autres et de soi</a:t>
            </a:r>
          </a:p>
        </p:txBody>
      </p:sp>
    </p:spTree>
    <p:extLst>
      <p:ext uri="{BB962C8B-B14F-4D97-AF65-F5344CB8AC3E}">
        <p14:creationId xmlns:p14="http://schemas.microsoft.com/office/powerpoint/2010/main" val="335475172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592827" y="1858296"/>
            <a:ext cx="2615411" cy="749873"/>
          </a:xfrm>
          <a:prstGeom prst="rect">
            <a:avLst/>
          </a:prstGeom>
        </p:spPr>
      </p:pic>
      <p:sp>
        <p:nvSpPr>
          <p:cNvPr id="2" name="Titre 1"/>
          <p:cNvSpPr>
            <a:spLocks noGrp="1"/>
          </p:cNvSpPr>
          <p:nvPr>
            <p:ph type="title"/>
          </p:nvPr>
        </p:nvSpPr>
        <p:spPr/>
        <p:txBody>
          <a:bodyPr>
            <a:normAutofit/>
          </a:bodyPr>
          <a:lstStyle/>
          <a:p>
            <a:r>
              <a:rPr lang="fr-FR" sz="2000" dirty="0"/>
              <a:t>Quelques caractéristiques concrètes</a:t>
            </a:r>
          </a:p>
        </p:txBody>
      </p:sp>
      <p:sp>
        <p:nvSpPr>
          <p:cNvPr id="4" name="Espace réservé du contenu 3"/>
          <p:cNvSpPr>
            <a:spLocks noGrp="1"/>
          </p:cNvSpPr>
          <p:nvPr>
            <p:ph sz="half" idx="2"/>
          </p:nvPr>
        </p:nvSpPr>
        <p:spPr/>
        <p:txBody>
          <a:bodyPr/>
          <a:lstStyle/>
          <a:p>
            <a:pPr lvl="1">
              <a:buFont typeface="Wingdings" panose="05000000000000000000" pitchFamily="2" charset="2"/>
              <a:buChar char="ü"/>
            </a:pPr>
            <a:r>
              <a:rPr lang="fr-FR" dirty="0">
                <a:solidFill>
                  <a:prstClr val="black"/>
                </a:solidFill>
              </a:rPr>
              <a:t>Il ne rate jamais une occasion d'écraser........... écraser les autres. Il adore tourner les gens en ridicule.</a:t>
            </a:r>
          </a:p>
          <a:p>
            <a:pPr lvl="1">
              <a:buFont typeface="Wingdings" panose="05000000000000000000" pitchFamily="2" charset="2"/>
              <a:buChar char="ü"/>
            </a:pPr>
            <a:r>
              <a:rPr lang="fr-FR" dirty="0">
                <a:solidFill>
                  <a:prstClr val="black"/>
                </a:solidFill>
              </a:rPr>
              <a:t>Il vous dénigre parce qu'il se sent menacé face à ce vous représentez. Il doit donc vous déprécier pour pouvoir se valoriser.</a:t>
            </a:r>
          </a:p>
          <a:p>
            <a:endParaRPr lang="fr-FR" dirty="0"/>
          </a:p>
        </p:txBody>
      </p:sp>
      <p:sp>
        <p:nvSpPr>
          <p:cNvPr id="6" name="Espace réservé du contenu 5"/>
          <p:cNvSpPr>
            <a:spLocks noGrp="1"/>
          </p:cNvSpPr>
          <p:nvPr>
            <p:ph sz="quarter" idx="4"/>
          </p:nvPr>
        </p:nvSpPr>
        <p:spPr/>
        <p:txBody>
          <a:bodyPr/>
          <a:lstStyle/>
          <a:p>
            <a:pPr>
              <a:buFont typeface="Wingdings" panose="05000000000000000000" pitchFamily="2" charset="2"/>
              <a:buChar char="ü"/>
            </a:pPr>
            <a:r>
              <a:rPr lang="fr-FR" sz="2400" dirty="0">
                <a:latin typeface="Calibri (Corps)"/>
              </a:rPr>
              <a:t>Utilisez la technique de l'interrogation calme et ce afin de déterminer ce qui le dérange vraiment</a:t>
            </a:r>
            <a:r>
              <a:rPr lang="fr-FR" sz="2400" dirty="0" smtClean="0">
                <a:latin typeface="Calibri (Corps)"/>
              </a:rPr>
              <a:t>.</a:t>
            </a:r>
          </a:p>
          <a:p>
            <a:pPr lvl="1">
              <a:buFont typeface="Wingdings" panose="05000000000000000000" pitchFamily="2" charset="2"/>
              <a:buChar char="ü"/>
            </a:pPr>
            <a:r>
              <a:rPr lang="fr-FR" sz="2000" dirty="0" smtClean="0">
                <a:latin typeface="Calibri (Corps)"/>
              </a:rPr>
              <a:t> </a:t>
            </a:r>
            <a:r>
              <a:rPr lang="fr-FR" sz="2000" dirty="0">
                <a:latin typeface="Calibri (Corps)"/>
              </a:rPr>
              <a:t>Ex. «Pourquoi t'acharnes-tu ainsi sur moi? Ai-je fait quelque chose qui ta déplu?»</a:t>
            </a:r>
          </a:p>
          <a:p>
            <a:endParaRPr lang="fr-FR" dirty="0">
              <a:latin typeface="Calibri (Corps)"/>
            </a:endParaRPr>
          </a:p>
        </p:txBody>
      </p:sp>
    </p:spTree>
    <p:extLst>
      <p:ext uri="{BB962C8B-B14F-4D97-AF65-F5344CB8AC3E}">
        <p14:creationId xmlns:p14="http://schemas.microsoft.com/office/powerpoint/2010/main" val="344366136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99651" y="1312606"/>
            <a:ext cx="2078916" cy="701101"/>
          </a:xfrm>
          <a:prstGeom prst="rect">
            <a:avLst/>
          </a:prstGeom>
        </p:spPr>
      </p:pic>
      <p:pic>
        <p:nvPicPr>
          <p:cNvPr id="6" name="Image 5"/>
          <p:cNvPicPr>
            <a:picLocks noChangeAspect="1"/>
          </p:cNvPicPr>
          <p:nvPr/>
        </p:nvPicPr>
        <p:blipFill>
          <a:blip r:embed="rId3"/>
          <a:stretch>
            <a:fillRect/>
          </a:stretch>
        </p:blipFill>
        <p:spPr>
          <a:xfrm>
            <a:off x="899652" y="589936"/>
            <a:ext cx="3999323" cy="536494"/>
          </a:xfrm>
          <a:prstGeom prst="rect">
            <a:avLst/>
          </a:prstGeom>
        </p:spPr>
      </p:pic>
      <p:sp>
        <p:nvSpPr>
          <p:cNvPr id="3" name="Espace réservé du contenu 2"/>
          <p:cNvSpPr>
            <a:spLocks noGrp="1"/>
          </p:cNvSpPr>
          <p:nvPr>
            <p:ph sz="half" idx="1"/>
          </p:nvPr>
        </p:nvSpPr>
        <p:spPr/>
        <p:txBody>
          <a:bodyPr>
            <a:normAutofit/>
          </a:bodyPr>
          <a:lstStyle/>
          <a:p>
            <a:pPr lvl="0">
              <a:buFont typeface="Wingdings" panose="05000000000000000000" pitchFamily="2" charset="2"/>
              <a:buChar char="ü"/>
            </a:pPr>
            <a:r>
              <a:rPr lang="fr-FR" sz="2600" dirty="0">
                <a:solidFill>
                  <a:prstClr val="black"/>
                </a:solidFill>
              </a:rPr>
              <a:t>Il se sent oblige de vous trouver des défauts.</a:t>
            </a:r>
          </a:p>
          <a:p>
            <a:pPr lvl="0">
              <a:buFont typeface="Wingdings" panose="05000000000000000000" pitchFamily="2" charset="2"/>
              <a:buChar char="ü"/>
            </a:pPr>
            <a:r>
              <a:rPr lang="fr-FR" sz="2600" dirty="0">
                <a:solidFill>
                  <a:prstClr val="black"/>
                </a:solidFill>
              </a:rPr>
              <a:t>Il passe son temps au comptoir de réclamations.</a:t>
            </a:r>
          </a:p>
          <a:p>
            <a:pPr lvl="0">
              <a:buFont typeface="Wingdings" panose="05000000000000000000" pitchFamily="2" charset="2"/>
              <a:buChar char="ü"/>
            </a:pPr>
            <a:r>
              <a:rPr lang="fr-FR" sz="2600" dirty="0">
                <a:solidFill>
                  <a:prstClr val="black"/>
                </a:solidFill>
              </a:rPr>
              <a:t>Il critique tout, même les choses les plus insignifiantes, parce qu'il est constamment frustré. rien n'est jamais assez parfait à ses yeux, ce qui le rend très </a:t>
            </a:r>
            <a:r>
              <a:rPr lang="fr-FR" sz="2600" dirty="0" err="1">
                <a:solidFill>
                  <a:prstClr val="black"/>
                </a:solidFill>
              </a:rPr>
              <a:t>insécure</a:t>
            </a:r>
            <a:r>
              <a:rPr lang="fr-FR" sz="2600" dirty="0">
                <a:solidFill>
                  <a:prstClr val="black"/>
                </a:solidFill>
              </a:rPr>
              <a:t>. Conséquence : Il cherche donc à avoir raison à tout prix.</a:t>
            </a:r>
          </a:p>
          <a:p>
            <a:endParaRPr lang="fr-FR" dirty="0"/>
          </a:p>
        </p:txBody>
      </p:sp>
      <p:sp>
        <p:nvSpPr>
          <p:cNvPr id="4" name="Espace réservé du contenu 3"/>
          <p:cNvSpPr>
            <a:spLocks noGrp="1"/>
          </p:cNvSpPr>
          <p:nvPr>
            <p:ph sz="half" idx="2"/>
          </p:nvPr>
        </p:nvSpPr>
        <p:spPr/>
        <p:txBody>
          <a:bodyPr>
            <a:normAutofit/>
          </a:bodyPr>
          <a:lstStyle/>
          <a:p>
            <a:pPr lvl="0">
              <a:buFont typeface="Wingdings" panose="05000000000000000000" pitchFamily="2" charset="2"/>
              <a:buChar char="ü"/>
            </a:pPr>
            <a:r>
              <a:rPr lang="fr-FR" sz="2400" dirty="0">
                <a:solidFill>
                  <a:prstClr val="black"/>
                </a:solidFill>
              </a:rPr>
              <a:t>La technique du désamorçage, ainsi que celle de l'interrogation calme apparaissent comme les plus efficaces</a:t>
            </a:r>
            <a:r>
              <a:rPr lang="fr-FR" sz="2400" dirty="0" smtClean="0">
                <a:solidFill>
                  <a:prstClr val="black"/>
                </a:solidFill>
              </a:rPr>
              <a:t>.</a:t>
            </a:r>
          </a:p>
          <a:p>
            <a:pPr lvl="1">
              <a:buFont typeface="Wingdings" panose="05000000000000000000" pitchFamily="2" charset="2"/>
              <a:buChar char="ü"/>
            </a:pPr>
            <a:r>
              <a:rPr lang="fr-FR" sz="2000" dirty="0" smtClean="0">
                <a:solidFill>
                  <a:prstClr val="black"/>
                </a:solidFill>
              </a:rPr>
              <a:t> </a:t>
            </a:r>
            <a:r>
              <a:rPr lang="fr-FR" sz="2000" dirty="0">
                <a:solidFill>
                  <a:prstClr val="black"/>
                </a:solidFill>
              </a:rPr>
              <a:t>Exemple: «Tu crois que c est de ma faute ni nous sommes en retard? Chéri ne crois-tu pas que les trois coups de téléphone que tu as donnés juste avant notre départ ont aussi quelque chose à voir avec notre retard?»</a:t>
            </a:r>
          </a:p>
          <a:p>
            <a:endParaRPr lang="fr-FR" dirty="0"/>
          </a:p>
        </p:txBody>
      </p:sp>
    </p:spTree>
    <p:extLst>
      <p:ext uri="{BB962C8B-B14F-4D97-AF65-F5344CB8AC3E}">
        <p14:creationId xmlns:p14="http://schemas.microsoft.com/office/powerpoint/2010/main" val="76298868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752168" y="855406"/>
            <a:ext cx="3999323" cy="536494"/>
          </a:xfrm>
          <a:prstGeom prst="rect">
            <a:avLst/>
          </a:prstGeom>
        </p:spPr>
      </p:pic>
      <p:pic>
        <p:nvPicPr>
          <p:cNvPr id="8" name="Image 7"/>
          <p:cNvPicPr>
            <a:picLocks noChangeAspect="1"/>
          </p:cNvPicPr>
          <p:nvPr/>
        </p:nvPicPr>
        <p:blipFill>
          <a:blip r:embed="rId3"/>
          <a:stretch>
            <a:fillRect/>
          </a:stretch>
        </p:blipFill>
        <p:spPr>
          <a:xfrm>
            <a:off x="1740310" y="1622323"/>
            <a:ext cx="8096864" cy="732172"/>
          </a:xfrm>
          <a:prstGeom prst="rect">
            <a:avLst/>
          </a:prstGeom>
        </p:spPr>
      </p:pic>
      <p:sp>
        <p:nvSpPr>
          <p:cNvPr id="4" name="Espace réservé du contenu 3"/>
          <p:cNvSpPr>
            <a:spLocks noGrp="1"/>
          </p:cNvSpPr>
          <p:nvPr>
            <p:ph sz="half" idx="2"/>
          </p:nvPr>
        </p:nvSpPr>
        <p:spPr/>
        <p:txBody>
          <a:bodyPr>
            <a:normAutofit/>
          </a:bodyPr>
          <a:lstStyle/>
          <a:p>
            <a:pPr>
              <a:buFont typeface="Wingdings" panose="05000000000000000000" pitchFamily="2" charset="2"/>
              <a:buChar char="ü"/>
            </a:pPr>
            <a:r>
              <a:rPr lang="fr-FR" sz="2400" dirty="0"/>
              <a:t>Il mène tout le monde à la baguette.</a:t>
            </a:r>
          </a:p>
          <a:p>
            <a:pPr>
              <a:buFont typeface="Wingdings" panose="05000000000000000000" pitchFamily="2" charset="2"/>
              <a:buChar char="ü"/>
            </a:pPr>
            <a:r>
              <a:rPr lang="fr-FR" sz="2400" dirty="0"/>
              <a:t>Il n'a aucun esprit d'équipe et répugne à déléguer son autorité.</a:t>
            </a:r>
          </a:p>
          <a:p>
            <a:pPr>
              <a:buFont typeface="Wingdings" panose="05000000000000000000" pitchFamily="2" charset="2"/>
              <a:buChar char="ü"/>
            </a:pPr>
            <a:r>
              <a:rPr lang="fr-FR" sz="2400" dirty="0"/>
              <a:t>C'est parce qu'il souffre d'une profonde insécurité que le dominateur se croit obligé de contrôler tout ce qui gravite autour de lui.</a:t>
            </a:r>
          </a:p>
          <a:p>
            <a:endParaRPr lang="fr-FR" dirty="0"/>
          </a:p>
        </p:txBody>
      </p:sp>
      <p:sp>
        <p:nvSpPr>
          <p:cNvPr id="6" name="Espace réservé du contenu 5"/>
          <p:cNvSpPr>
            <a:spLocks noGrp="1"/>
          </p:cNvSpPr>
          <p:nvPr>
            <p:ph sz="quarter" idx="4"/>
          </p:nvPr>
        </p:nvSpPr>
        <p:spPr/>
        <p:txBody>
          <a:bodyPr>
            <a:normAutofit/>
          </a:bodyPr>
          <a:lstStyle/>
          <a:p>
            <a:pPr>
              <a:buFont typeface="Wingdings" panose="05000000000000000000" pitchFamily="2" charset="2"/>
              <a:buChar char="Ø"/>
            </a:pPr>
            <a:r>
              <a:rPr lang="fr-FR" sz="2400" dirty="0"/>
              <a:t>Au moindre signe de comportement dominateur réagissez en utilisant la technique de l'affrontement. </a:t>
            </a:r>
            <a:endParaRPr lang="fr-FR" sz="2400" dirty="0" smtClean="0"/>
          </a:p>
          <a:p>
            <a:pPr>
              <a:buFont typeface="Wingdings" panose="05000000000000000000" pitchFamily="2" charset="2"/>
              <a:buChar char="Ø"/>
            </a:pPr>
            <a:r>
              <a:rPr lang="fr-FR" sz="2400" dirty="0" smtClean="0"/>
              <a:t>Vous </a:t>
            </a:r>
            <a:r>
              <a:rPr lang="fr-FR" sz="2400" dirty="0"/>
              <a:t>devez fixer des limites avec ce type de personne. Quitte à avoir recours à la technique de la furie pour lui faire comprendre que vous n'aimez pas être contrôlé.</a:t>
            </a:r>
          </a:p>
        </p:txBody>
      </p:sp>
    </p:spTree>
    <p:extLst>
      <p:ext uri="{BB962C8B-B14F-4D97-AF65-F5344CB8AC3E}">
        <p14:creationId xmlns:p14="http://schemas.microsoft.com/office/powerpoint/2010/main" val="340136647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752168" y="855406"/>
            <a:ext cx="3999323" cy="536494"/>
          </a:xfrm>
          <a:prstGeom prst="rect">
            <a:avLst/>
          </a:prstGeom>
        </p:spPr>
      </p:pic>
      <p:pic>
        <p:nvPicPr>
          <p:cNvPr id="2" name="Image 1"/>
          <p:cNvPicPr>
            <a:picLocks noChangeAspect="1"/>
          </p:cNvPicPr>
          <p:nvPr/>
        </p:nvPicPr>
        <p:blipFill>
          <a:blip r:embed="rId3"/>
          <a:stretch>
            <a:fillRect/>
          </a:stretch>
        </p:blipFill>
        <p:spPr>
          <a:xfrm>
            <a:off x="870155" y="1976283"/>
            <a:ext cx="5327104" cy="453418"/>
          </a:xfrm>
          <a:prstGeom prst="rect">
            <a:avLst/>
          </a:prstGeom>
        </p:spPr>
      </p:pic>
      <p:sp>
        <p:nvSpPr>
          <p:cNvPr id="4" name="Espace réservé du contenu 3"/>
          <p:cNvSpPr>
            <a:spLocks noGrp="1"/>
          </p:cNvSpPr>
          <p:nvPr>
            <p:ph sz="half" idx="2"/>
          </p:nvPr>
        </p:nvSpPr>
        <p:spPr/>
        <p:txBody>
          <a:bodyPr>
            <a:normAutofit/>
          </a:bodyPr>
          <a:lstStyle/>
          <a:p>
            <a:pPr>
              <a:buFont typeface="Wingdings" panose="05000000000000000000" pitchFamily="2" charset="2"/>
              <a:buChar char="ü"/>
            </a:pPr>
            <a:r>
              <a:rPr lang="fr-FR" sz="2600" dirty="0"/>
              <a:t>Il cherche depuis toujours à être le premier. </a:t>
            </a:r>
          </a:p>
          <a:p>
            <a:pPr>
              <a:buFont typeface="Wingdings" panose="05000000000000000000" pitchFamily="2" charset="2"/>
              <a:buChar char="ü"/>
            </a:pPr>
            <a:r>
              <a:rPr lang="fr-FR" sz="2600" dirty="0"/>
              <a:t>Il saisit toutes les occasions de se montrer plus malin que vous. </a:t>
            </a:r>
          </a:p>
          <a:p>
            <a:pPr>
              <a:buFont typeface="Wingdings" panose="05000000000000000000" pitchFamily="2" charset="2"/>
              <a:buChar char="ü"/>
            </a:pPr>
            <a:r>
              <a:rPr lang="fr-FR" sz="2600" dirty="0"/>
              <a:t>Parce que le compétiteur manque d'estime de soi, la seule façon pour lui d'entrer en rapport avec vous consiste à tout transformer en compétition.</a:t>
            </a:r>
          </a:p>
          <a:p>
            <a:endParaRPr lang="fr-FR" dirty="0"/>
          </a:p>
        </p:txBody>
      </p:sp>
      <p:sp>
        <p:nvSpPr>
          <p:cNvPr id="6" name="Espace réservé du contenu 5"/>
          <p:cNvSpPr>
            <a:spLocks noGrp="1"/>
          </p:cNvSpPr>
          <p:nvPr>
            <p:ph sz="quarter" idx="4"/>
          </p:nvPr>
        </p:nvSpPr>
        <p:spPr/>
        <p:txBody>
          <a:bodyPr>
            <a:normAutofit/>
          </a:bodyPr>
          <a:lstStyle/>
          <a:p>
            <a:pPr>
              <a:buFont typeface="Wingdings" panose="05000000000000000000" pitchFamily="2" charset="2"/>
              <a:buChar char="Ø"/>
            </a:pPr>
            <a:r>
              <a:rPr lang="fr-FR" sz="2400" dirty="0"/>
              <a:t>Recourez à la technique de </a:t>
            </a:r>
            <a:r>
              <a:rPr lang="fr-FR" sz="2400" dirty="0" smtClean="0"/>
              <a:t>l'interrogation </a:t>
            </a:r>
            <a:r>
              <a:rPr lang="fr-FR" sz="2400" dirty="0"/>
              <a:t>calme. </a:t>
            </a:r>
            <a:endParaRPr lang="fr-FR" sz="2400" dirty="0" smtClean="0"/>
          </a:p>
          <a:p>
            <a:pPr lvl="1">
              <a:buFont typeface="Wingdings" panose="05000000000000000000" pitchFamily="2" charset="2"/>
              <a:buChar char="Ø"/>
            </a:pPr>
            <a:r>
              <a:rPr lang="fr-FR" sz="2000" dirty="0" smtClean="0"/>
              <a:t>Exemple</a:t>
            </a:r>
            <a:r>
              <a:rPr lang="fr-FR" sz="2000" dirty="0"/>
              <a:t>: «Est-ce que tu te sens mieux à présent que gagné?»</a:t>
            </a:r>
          </a:p>
        </p:txBody>
      </p:sp>
    </p:spTree>
    <p:extLst>
      <p:ext uri="{BB962C8B-B14F-4D97-AF65-F5344CB8AC3E}">
        <p14:creationId xmlns:p14="http://schemas.microsoft.com/office/powerpoint/2010/main" val="172050517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752168" y="855406"/>
            <a:ext cx="3999323" cy="536494"/>
          </a:xfrm>
          <a:prstGeom prst="rect">
            <a:avLst/>
          </a:prstGeom>
        </p:spPr>
      </p:pic>
      <p:sp>
        <p:nvSpPr>
          <p:cNvPr id="4" name="Espace réservé du contenu 3"/>
          <p:cNvSpPr>
            <a:spLocks noGrp="1"/>
          </p:cNvSpPr>
          <p:nvPr>
            <p:ph sz="half" idx="2"/>
          </p:nvPr>
        </p:nvSpPr>
        <p:spPr>
          <a:xfrm>
            <a:off x="839788" y="1489587"/>
            <a:ext cx="5157787" cy="4700076"/>
          </a:xfrm>
        </p:spPr>
        <p:txBody>
          <a:bodyPr>
            <a:normAutofit/>
          </a:bodyPr>
          <a:lstStyle/>
          <a:p>
            <a:r>
              <a:rPr lang="fr-FR" sz="2400" b="1" dirty="0"/>
              <a:t>Le </a:t>
            </a:r>
            <a:r>
              <a:rPr lang="fr-FR" sz="2400" b="1" dirty="0" smtClean="0"/>
              <a:t>Nombriliste </a:t>
            </a:r>
          </a:p>
          <a:p>
            <a:endParaRPr lang="fr-FR" sz="2400" b="1" dirty="0"/>
          </a:p>
          <a:p>
            <a:pPr>
              <a:buFont typeface="Wingdings" panose="05000000000000000000" pitchFamily="2" charset="2"/>
              <a:buChar char="ü"/>
            </a:pPr>
            <a:r>
              <a:rPr lang="fr-FR" sz="2400" dirty="0"/>
              <a:t>Il est incapable de parler de quoi que ce soit qui ne se rapporte pas à lui-même. Il monologue au lieu de dialoguer avec vous.</a:t>
            </a:r>
          </a:p>
          <a:p>
            <a:pPr>
              <a:buFont typeface="Wingdings" panose="05000000000000000000" pitchFamily="2" charset="2"/>
              <a:buChar char="ü"/>
            </a:pPr>
            <a:r>
              <a:rPr lang="fr-FR" sz="2400" dirty="0"/>
              <a:t>Son égoïsme est dû à sa peur, à son insécurité de ne pas être aimé et accepté. Sachez que l'ego du nombriliste est généralement aussi fragile qu'une coquille d'</a:t>
            </a:r>
            <a:r>
              <a:rPr lang="fr-FR" sz="2400" dirty="0" err="1"/>
              <a:t>oeuf</a:t>
            </a:r>
            <a:r>
              <a:rPr lang="fr-FR" sz="2400" dirty="0"/>
              <a:t>.</a:t>
            </a:r>
          </a:p>
          <a:p>
            <a:endParaRPr lang="fr-FR" dirty="0"/>
          </a:p>
        </p:txBody>
      </p:sp>
      <p:sp>
        <p:nvSpPr>
          <p:cNvPr id="6" name="Espace réservé du contenu 5"/>
          <p:cNvSpPr>
            <a:spLocks noGrp="1"/>
          </p:cNvSpPr>
          <p:nvPr>
            <p:ph sz="quarter" idx="4"/>
          </p:nvPr>
        </p:nvSpPr>
        <p:spPr/>
        <p:txBody>
          <a:bodyPr/>
          <a:lstStyle/>
          <a:p>
            <a:pPr>
              <a:buFont typeface="Wingdings" panose="05000000000000000000" pitchFamily="2" charset="2"/>
              <a:buChar char="Ø"/>
            </a:pPr>
            <a:r>
              <a:rPr lang="fr-FR" sz="2400" dirty="0"/>
              <a:t>Parce que vous savez pourquoi il se comporte ainsi, utilisez la technique du désamorçage il vous sera ainsi plus facile de traiter avec lui. </a:t>
            </a:r>
            <a:endParaRPr lang="fr-FR" sz="2400" dirty="0" smtClean="0"/>
          </a:p>
          <a:p>
            <a:pPr lvl="1">
              <a:buFont typeface="Wingdings" panose="05000000000000000000" pitchFamily="2" charset="2"/>
              <a:buChar char="Ø"/>
            </a:pPr>
            <a:r>
              <a:rPr lang="fr-FR" sz="2000" dirty="0" smtClean="0"/>
              <a:t>Mais </a:t>
            </a:r>
            <a:r>
              <a:rPr lang="fr-FR" sz="2000" dirty="0"/>
              <a:t>sachez qu'il vous faudra cependant user de beaucoup de patience pour arriver à le supporter.</a:t>
            </a:r>
          </a:p>
          <a:p>
            <a:endParaRPr lang="fr-FR" dirty="0"/>
          </a:p>
        </p:txBody>
      </p:sp>
    </p:spTree>
    <p:extLst>
      <p:ext uri="{BB962C8B-B14F-4D97-AF65-F5344CB8AC3E}">
        <p14:creationId xmlns:p14="http://schemas.microsoft.com/office/powerpoint/2010/main" val="397004675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752168" y="855406"/>
            <a:ext cx="3999323" cy="536494"/>
          </a:xfrm>
          <a:prstGeom prst="rect">
            <a:avLst/>
          </a:prstGeom>
        </p:spPr>
      </p:pic>
      <p:sp>
        <p:nvSpPr>
          <p:cNvPr id="4" name="Espace réservé du contenu 3"/>
          <p:cNvSpPr>
            <a:spLocks noGrp="1"/>
          </p:cNvSpPr>
          <p:nvPr>
            <p:ph sz="half" idx="2"/>
          </p:nvPr>
        </p:nvSpPr>
        <p:spPr>
          <a:xfrm>
            <a:off x="839788" y="1637071"/>
            <a:ext cx="5157787" cy="4552592"/>
          </a:xfrm>
        </p:spPr>
        <p:txBody>
          <a:bodyPr>
            <a:normAutofit/>
          </a:bodyPr>
          <a:lstStyle/>
          <a:p>
            <a:pPr marL="0" indent="0">
              <a:buNone/>
            </a:pPr>
            <a:r>
              <a:rPr lang="fr-FR" dirty="0"/>
              <a:t>L'Écervelé</a:t>
            </a:r>
          </a:p>
          <a:p>
            <a:pPr>
              <a:buFont typeface="Wingdings" panose="05000000000000000000" pitchFamily="2" charset="2"/>
              <a:buChar char="ü"/>
            </a:pPr>
            <a:r>
              <a:rPr lang="fr-FR" sz="2400" dirty="0"/>
              <a:t>Il se met toujours les pieds dans les plats. Il dit toujours ce qu'il ne faut pas dire.</a:t>
            </a:r>
          </a:p>
          <a:p>
            <a:pPr>
              <a:buFont typeface="Wingdings" panose="05000000000000000000" pitchFamily="2" charset="2"/>
              <a:buChar char="ü"/>
            </a:pPr>
            <a:r>
              <a:rPr lang="fr-FR" sz="2400" dirty="0"/>
              <a:t>L'écervelé est semblable a un enfant de quatre ans: il vous dit tout ce qui lui passe par la tête, sans aucune considération pour vos sentiments.</a:t>
            </a:r>
          </a:p>
          <a:p>
            <a:endParaRPr lang="fr-FR" dirty="0"/>
          </a:p>
        </p:txBody>
      </p:sp>
      <p:sp>
        <p:nvSpPr>
          <p:cNvPr id="6" name="Espace réservé du contenu 5"/>
          <p:cNvSpPr>
            <a:spLocks noGrp="1"/>
          </p:cNvSpPr>
          <p:nvPr>
            <p:ph sz="quarter" idx="4"/>
          </p:nvPr>
        </p:nvSpPr>
        <p:spPr/>
        <p:txBody>
          <a:bodyPr>
            <a:normAutofit/>
          </a:bodyPr>
          <a:lstStyle/>
          <a:p>
            <a:r>
              <a:rPr lang="fr-FR" sz="2400" dirty="0"/>
              <a:t>Commencez par la technique de </a:t>
            </a:r>
            <a:r>
              <a:rPr lang="fr-FR" sz="2400" dirty="0" err="1" smtClean="0"/>
              <a:t>I'expiration</a:t>
            </a:r>
            <a:r>
              <a:rPr lang="fr-FR" sz="2400" dirty="0" smtClean="0"/>
              <a:t> </a:t>
            </a:r>
            <a:r>
              <a:rPr lang="fr-FR" sz="2400" dirty="0"/>
              <a:t>de la tension, car </a:t>
            </a:r>
            <a:r>
              <a:rPr lang="fr-FR" sz="2400" dirty="0" err="1"/>
              <a:t>I'écervelé</a:t>
            </a:r>
            <a:r>
              <a:rPr lang="fr-FR" sz="2400" dirty="0"/>
              <a:t> est effroyablement </a:t>
            </a:r>
            <a:r>
              <a:rPr lang="fr-FR" sz="2400" dirty="0" smtClean="0"/>
              <a:t>exaspérant.</a:t>
            </a:r>
          </a:p>
          <a:p>
            <a:r>
              <a:rPr lang="fr-FR" sz="2400" dirty="0" smtClean="0"/>
              <a:t> </a:t>
            </a:r>
            <a:r>
              <a:rPr lang="fr-FR" sz="2400" dirty="0"/>
              <a:t>Passez ensuite à la technique de l'affrontement pour l'informer que son comportement est blessant et inacceptable.</a:t>
            </a:r>
          </a:p>
        </p:txBody>
      </p:sp>
    </p:spTree>
    <p:extLst>
      <p:ext uri="{BB962C8B-B14F-4D97-AF65-F5344CB8AC3E}">
        <p14:creationId xmlns:p14="http://schemas.microsoft.com/office/powerpoint/2010/main" val="287587042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752168" y="855406"/>
            <a:ext cx="3999323" cy="536494"/>
          </a:xfrm>
          <a:prstGeom prst="rect">
            <a:avLst/>
          </a:prstGeom>
        </p:spPr>
      </p:pic>
      <p:sp>
        <p:nvSpPr>
          <p:cNvPr id="4" name="Espace réservé du contenu 3"/>
          <p:cNvSpPr>
            <a:spLocks noGrp="1"/>
          </p:cNvSpPr>
          <p:nvPr>
            <p:ph sz="half" idx="2"/>
          </p:nvPr>
        </p:nvSpPr>
        <p:spPr>
          <a:xfrm>
            <a:off x="839788" y="1592826"/>
            <a:ext cx="5157787" cy="4596837"/>
          </a:xfrm>
        </p:spPr>
        <p:txBody>
          <a:bodyPr>
            <a:normAutofit/>
          </a:bodyPr>
          <a:lstStyle/>
          <a:p>
            <a:pPr marL="0" indent="0">
              <a:buNone/>
            </a:pPr>
            <a:r>
              <a:rPr lang="fr-FR" dirty="0"/>
              <a:t>L'Hypocrite</a:t>
            </a:r>
          </a:p>
          <a:p>
            <a:pPr>
              <a:buFont typeface="Wingdings" panose="05000000000000000000" pitchFamily="2" charset="2"/>
              <a:buChar char="ü"/>
            </a:pPr>
            <a:r>
              <a:rPr lang="fr-FR" sz="2400" dirty="0"/>
              <a:t>Il utilise contre vous les confidences que vous lui faites.</a:t>
            </a:r>
          </a:p>
          <a:p>
            <a:pPr>
              <a:buFont typeface="Wingdings" panose="05000000000000000000" pitchFamily="2" charset="2"/>
              <a:buChar char="ü"/>
            </a:pPr>
            <a:r>
              <a:rPr lang="fr-FR" sz="2400" dirty="0"/>
              <a:t>C'est un caméléon qui change de discours en fonction de ce qu'il croit que vous aimeriez entendre.</a:t>
            </a:r>
          </a:p>
          <a:p>
            <a:pPr>
              <a:buFont typeface="Wingdings" panose="05000000000000000000" pitchFamily="2" charset="2"/>
              <a:buChar char="ü"/>
            </a:pPr>
            <a:r>
              <a:rPr lang="fr-FR" sz="2400" dirty="0"/>
              <a:t>Il éprouve du ressentiment à votre égard, mais	il n'a pas le courage de vous avouer qu'il vous en veut ou qu'il vous envie.</a:t>
            </a:r>
          </a:p>
          <a:p>
            <a:pPr>
              <a:buFont typeface="Wingdings" panose="05000000000000000000" pitchFamily="2" charset="2"/>
              <a:buChar char="ü"/>
            </a:pPr>
            <a:endParaRPr lang="fr-FR" sz="2400" dirty="0"/>
          </a:p>
        </p:txBody>
      </p:sp>
      <p:sp>
        <p:nvSpPr>
          <p:cNvPr id="6" name="Espace réservé du contenu 5"/>
          <p:cNvSpPr>
            <a:spLocks noGrp="1"/>
          </p:cNvSpPr>
          <p:nvPr>
            <p:ph sz="quarter" idx="4"/>
          </p:nvPr>
        </p:nvSpPr>
        <p:spPr>
          <a:xfrm>
            <a:off x="6172200" y="2050026"/>
            <a:ext cx="5183188" cy="4139637"/>
          </a:xfrm>
        </p:spPr>
        <p:txBody>
          <a:bodyPr/>
          <a:lstStyle/>
          <a:p>
            <a:pPr>
              <a:buFont typeface="Wingdings" panose="05000000000000000000" pitchFamily="2" charset="2"/>
              <a:buChar char="Ø"/>
            </a:pPr>
            <a:r>
              <a:rPr lang="fr-FR" sz="2400" dirty="0"/>
              <a:t>Utilisez la technique de </a:t>
            </a:r>
            <a:r>
              <a:rPr lang="fr-FR" sz="2400" dirty="0" err="1"/>
              <a:t>I'affrontement</a:t>
            </a:r>
            <a:r>
              <a:rPr lang="fr-FR" sz="2400" dirty="0"/>
              <a:t> en lui disant que vous êtes conscient de son hypocrisie. </a:t>
            </a:r>
            <a:endParaRPr lang="fr-FR" sz="2400" dirty="0" smtClean="0"/>
          </a:p>
          <a:p>
            <a:pPr>
              <a:buFont typeface="Wingdings" panose="05000000000000000000" pitchFamily="2" charset="2"/>
              <a:buChar char="Ø"/>
            </a:pPr>
            <a:endParaRPr lang="fr-FR" sz="2400" dirty="0" smtClean="0"/>
          </a:p>
          <a:p>
            <a:pPr>
              <a:buFont typeface="Wingdings" panose="05000000000000000000" pitchFamily="2" charset="2"/>
              <a:buChar char="Ø"/>
            </a:pPr>
            <a:r>
              <a:rPr lang="fr-FR" sz="2400" dirty="0" smtClean="0"/>
              <a:t>Ne </a:t>
            </a:r>
            <a:r>
              <a:rPr lang="fr-FR" sz="2400" dirty="0"/>
              <a:t>laissez pas passer un tel comportement</a:t>
            </a:r>
            <a:r>
              <a:rPr lang="fr-FR" dirty="0"/>
              <a:t>.</a:t>
            </a:r>
          </a:p>
        </p:txBody>
      </p:sp>
    </p:spTree>
    <p:extLst>
      <p:ext uri="{BB962C8B-B14F-4D97-AF65-F5344CB8AC3E}">
        <p14:creationId xmlns:p14="http://schemas.microsoft.com/office/powerpoint/2010/main" val="291375806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839788" y="1622323"/>
            <a:ext cx="5157787" cy="4567340"/>
          </a:xfrm>
        </p:spPr>
        <p:txBody>
          <a:bodyPr/>
          <a:lstStyle/>
          <a:p>
            <a:pPr marL="0" indent="0">
              <a:buNone/>
            </a:pPr>
            <a:r>
              <a:rPr lang="fr-FR" dirty="0" smtClean="0"/>
              <a:t>L'Exploiteur</a:t>
            </a:r>
          </a:p>
          <a:p>
            <a:pPr marL="0" indent="0">
              <a:buNone/>
            </a:pPr>
            <a:endParaRPr lang="fr-FR" dirty="0"/>
          </a:p>
          <a:p>
            <a:pPr>
              <a:buFont typeface="Wingdings" panose="05000000000000000000" pitchFamily="2" charset="2"/>
              <a:buChar char="ü"/>
            </a:pPr>
            <a:r>
              <a:rPr lang="fr-FR" sz="2400" dirty="0"/>
              <a:t>C'est un éternel quémandeur.</a:t>
            </a:r>
          </a:p>
          <a:p>
            <a:pPr>
              <a:buFont typeface="Wingdings" panose="05000000000000000000" pitchFamily="2" charset="2"/>
              <a:buChar char="ü"/>
            </a:pPr>
            <a:r>
              <a:rPr lang="fr-FR" sz="2400" dirty="0"/>
              <a:t>C'est un ami des beaux jours qui ne s'intéresse à vous que tant que cela lui convient.</a:t>
            </a:r>
          </a:p>
          <a:p>
            <a:pPr>
              <a:buFont typeface="Wingdings" panose="05000000000000000000" pitchFamily="2" charset="2"/>
              <a:buChar char="ü"/>
            </a:pPr>
            <a:r>
              <a:rPr lang="fr-FR" sz="2400" dirty="0"/>
              <a:t>Il ferait n'importe quoi pour réussir, car son estime de soi est en jeu.</a:t>
            </a:r>
          </a:p>
          <a:p>
            <a:endParaRPr lang="fr-FR" dirty="0"/>
          </a:p>
        </p:txBody>
      </p:sp>
      <p:sp>
        <p:nvSpPr>
          <p:cNvPr id="6" name="Espace réservé du contenu 5"/>
          <p:cNvSpPr>
            <a:spLocks noGrp="1"/>
          </p:cNvSpPr>
          <p:nvPr>
            <p:ph sz="quarter" idx="4"/>
          </p:nvPr>
        </p:nvSpPr>
        <p:spPr/>
        <p:txBody>
          <a:bodyPr>
            <a:normAutofit/>
          </a:bodyPr>
          <a:lstStyle/>
          <a:p>
            <a:pPr>
              <a:buFont typeface="Wingdings" panose="05000000000000000000" pitchFamily="2" charset="2"/>
              <a:buChar char="Ø"/>
            </a:pPr>
            <a:r>
              <a:rPr lang="fr-FR" sz="2400" dirty="0"/>
              <a:t>La technique de l'affrontement est la plus indiquée. Dites à cette personne que vous vous sentez exploité et que son comportement vous blesse. </a:t>
            </a:r>
            <a:endParaRPr lang="fr-FR" sz="2400" dirty="0" smtClean="0"/>
          </a:p>
          <a:p>
            <a:pPr>
              <a:buFont typeface="Wingdings" panose="05000000000000000000" pitchFamily="2" charset="2"/>
              <a:buChar char="Ø"/>
            </a:pPr>
            <a:r>
              <a:rPr lang="fr-FR" sz="2400" dirty="0" smtClean="0"/>
              <a:t>Si </a:t>
            </a:r>
            <a:r>
              <a:rPr lang="fr-FR" sz="2400" dirty="0"/>
              <a:t>l'exploiteur tient à sa relation avec vous, il fera son propre examen de conscience.</a:t>
            </a:r>
          </a:p>
        </p:txBody>
      </p:sp>
      <p:pic>
        <p:nvPicPr>
          <p:cNvPr id="8" name="Image 7"/>
          <p:cNvPicPr>
            <a:picLocks noChangeAspect="1"/>
          </p:cNvPicPr>
          <p:nvPr/>
        </p:nvPicPr>
        <p:blipFill>
          <a:blip r:embed="rId2"/>
          <a:stretch>
            <a:fillRect/>
          </a:stretch>
        </p:blipFill>
        <p:spPr>
          <a:xfrm>
            <a:off x="659963" y="727269"/>
            <a:ext cx="3999323" cy="536494"/>
          </a:xfrm>
          <a:prstGeom prst="rect">
            <a:avLst/>
          </a:prstGeom>
        </p:spPr>
      </p:pic>
    </p:spTree>
    <p:extLst>
      <p:ext uri="{BB962C8B-B14F-4D97-AF65-F5344CB8AC3E}">
        <p14:creationId xmlns:p14="http://schemas.microsoft.com/office/powerpoint/2010/main" val="13703505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taylorisme : le constat</a:t>
            </a:r>
            <a:endParaRPr lang="fr-FR" dirty="0"/>
          </a:p>
        </p:txBody>
      </p:sp>
      <p:pic>
        <p:nvPicPr>
          <p:cNvPr id="4" name="Espace réservé du contenu 3"/>
          <p:cNvPicPr>
            <a:picLocks noGrp="1" noChangeAspect="1"/>
          </p:cNvPicPr>
          <p:nvPr>
            <p:ph idx="1"/>
          </p:nvPr>
        </p:nvPicPr>
        <p:blipFill>
          <a:blip r:embed="rId2"/>
          <a:stretch>
            <a:fillRect/>
          </a:stretch>
        </p:blipFill>
        <p:spPr>
          <a:xfrm>
            <a:off x="4710707" y="1740425"/>
            <a:ext cx="2475620" cy="3105891"/>
          </a:xfrm>
          <a:prstGeom prst="rect">
            <a:avLst/>
          </a:prstGeom>
        </p:spPr>
      </p:pic>
      <p:sp>
        <p:nvSpPr>
          <p:cNvPr id="5" name="Rectangle 4"/>
          <p:cNvSpPr/>
          <p:nvPr/>
        </p:nvSpPr>
        <p:spPr>
          <a:xfrm>
            <a:off x="2295832" y="2380620"/>
            <a:ext cx="2172929" cy="1477328"/>
          </a:xfrm>
          <a:prstGeom prst="rect">
            <a:avLst/>
          </a:prstGeom>
        </p:spPr>
        <p:txBody>
          <a:bodyPr wrap="square">
            <a:spAutoFit/>
          </a:bodyPr>
          <a:lstStyle/>
          <a:p>
            <a:r>
              <a:rPr lang="fr-FR" dirty="0"/>
              <a:t>Nous autres ouvriers</a:t>
            </a:r>
          </a:p>
          <a:p>
            <a:r>
              <a:rPr lang="fr-FR" dirty="0"/>
              <a:t>limitons notre</a:t>
            </a:r>
          </a:p>
          <a:p>
            <a:r>
              <a:rPr lang="fr-FR" dirty="0"/>
              <a:t>production à 1/3 de</a:t>
            </a:r>
          </a:p>
          <a:p>
            <a:r>
              <a:rPr lang="fr-FR" dirty="0"/>
              <a:t>ce que nous aurions</a:t>
            </a:r>
          </a:p>
          <a:p>
            <a:r>
              <a:rPr lang="fr-FR" dirty="0"/>
              <a:t>pu facilement faire</a:t>
            </a:r>
          </a:p>
        </p:txBody>
      </p:sp>
      <p:sp>
        <p:nvSpPr>
          <p:cNvPr id="9" name="ZoneTexte 8"/>
          <p:cNvSpPr txBox="1"/>
          <p:nvPr/>
        </p:nvSpPr>
        <p:spPr>
          <a:xfrm>
            <a:off x="8200103" y="2462981"/>
            <a:ext cx="3406878" cy="1938992"/>
          </a:xfrm>
          <a:prstGeom prst="rect">
            <a:avLst/>
          </a:prstGeom>
          <a:noFill/>
        </p:spPr>
        <p:txBody>
          <a:bodyPr wrap="square" rtlCol="0">
            <a:spAutoFit/>
          </a:bodyPr>
          <a:lstStyle/>
          <a:p>
            <a:r>
              <a:rPr lang="fr-FR" sz="2000" dirty="0" smtClean="0"/>
              <a:t>Lorsque les salariés travaillaient plus vite, ils n’étaient </a:t>
            </a:r>
            <a:r>
              <a:rPr lang="fr-FR" sz="2000" b="1" dirty="0" smtClean="0"/>
              <a:t>pas mieux payés</a:t>
            </a:r>
            <a:r>
              <a:rPr lang="fr-FR" sz="2000" dirty="0" smtClean="0"/>
              <a:t>, l’employeur en profitaient même pour </a:t>
            </a:r>
            <a:r>
              <a:rPr lang="fr-FR" sz="2000" b="1" dirty="0" smtClean="0"/>
              <a:t>supprimer des emplois.</a:t>
            </a:r>
            <a:endParaRPr lang="fr-FR" sz="2000" b="1" dirty="0"/>
          </a:p>
        </p:txBody>
      </p:sp>
      <p:sp>
        <p:nvSpPr>
          <p:cNvPr id="10" name="ZoneTexte 9"/>
          <p:cNvSpPr txBox="1"/>
          <p:nvPr/>
        </p:nvSpPr>
        <p:spPr>
          <a:xfrm>
            <a:off x="4606124" y="5692298"/>
            <a:ext cx="2958353" cy="369332"/>
          </a:xfrm>
          <a:prstGeom prst="rect">
            <a:avLst/>
          </a:prstGeom>
          <a:noFill/>
        </p:spPr>
        <p:txBody>
          <a:bodyPr wrap="square" rtlCol="0">
            <a:spAutoFit/>
          </a:bodyPr>
          <a:lstStyle/>
          <a:p>
            <a:r>
              <a:rPr lang="fr-FR" dirty="0" smtClean="0"/>
              <a:t>Un manque d’incitation</a:t>
            </a:r>
            <a:endParaRPr lang="fr-FR" dirty="0"/>
          </a:p>
        </p:txBody>
      </p:sp>
      <p:sp>
        <p:nvSpPr>
          <p:cNvPr id="3" name="Flèche droite rayée 2"/>
          <p:cNvSpPr/>
          <p:nvPr/>
        </p:nvSpPr>
        <p:spPr>
          <a:xfrm>
            <a:off x="3097162" y="5840361"/>
            <a:ext cx="884903" cy="1327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498227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206" y="973393"/>
            <a:ext cx="3999323" cy="536494"/>
          </a:xfrm>
          <a:prstGeom prst="rect">
            <a:avLst/>
          </a:prstGeom>
        </p:spPr>
      </p:pic>
      <p:sp>
        <p:nvSpPr>
          <p:cNvPr id="3" name="Espace réservé du contenu 2"/>
          <p:cNvSpPr>
            <a:spLocks noGrp="1"/>
          </p:cNvSpPr>
          <p:nvPr>
            <p:ph sz="half" idx="1"/>
          </p:nvPr>
        </p:nvSpPr>
        <p:spPr/>
        <p:txBody>
          <a:bodyPr>
            <a:normAutofit/>
          </a:bodyPr>
          <a:lstStyle/>
          <a:p>
            <a:r>
              <a:rPr lang="fr-FR" dirty="0"/>
              <a:t>La Victime</a:t>
            </a:r>
          </a:p>
          <a:p>
            <a:pPr>
              <a:buFont typeface="Wingdings" panose="05000000000000000000" pitchFamily="2" charset="2"/>
              <a:buChar char="ü"/>
            </a:pPr>
            <a:r>
              <a:rPr lang="fr-FR" sz="2400" dirty="0"/>
              <a:t>Elle réussit toujours à vous déprimer en vous racontant ses innombrables malheurs. Elle invente d'avance les pires scénarios et s'apitoie sot son sort</a:t>
            </a:r>
            <a:r>
              <a:rPr lang="fr-FR" sz="2400" dirty="0" smtClean="0"/>
              <a:t>.</a:t>
            </a:r>
          </a:p>
          <a:p>
            <a:pPr>
              <a:buFont typeface="Wingdings" panose="05000000000000000000" pitchFamily="2" charset="2"/>
              <a:buChar char="ü"/>
            </a:pPr>
            <a:r>
              <a:rPr lang="fr-FR" sz="2400" dirty="0" smtClean="0"/>
              <a:t>Son but : attirer votre attention. Elle se sent incompétente et qu'elle est convaincue que la vie est injuste, elle ne s'intéresse nullement aux conseils que vous pourriez lui offrir.</a:t>
            </a:r>
          </a:p>
          <a:p>
            <a:pPr>
              <a:buFont typeface="Wingdings" panose="05000000000000000000" pitchFamily="2" charset="2"/>
              <a:buChar char="ü"/>
            </a:pPr>
            <a:endParaRPr lang="fr-FR" sz="2400" dirty="0" smtClean="0"/>
          </a:p>
          <a:p>
            <a:endParaRPr lang="fr-FR" dirty="0"/>
          </a:p>
        </p:txBody>
      </p:sp>
      <p:sp>
        <p:nvSpPr>
          <p:cNvPr id="4" name="Espace réservé du contenu 3"/>
          <p:cNvSpPr>
            <a:spLocks noGrp="1"/>
          </p:cNvSpPr>
          <p:nvPr>
            <p:ph sz="half" idx="2"/>
          </p:nvPr>
        </p:nvSpPr>
        <p:spPr/>
        <p:txBody>
          <a:bodyPr>
            <a:normAutofit/>
          </a:bodyPr>
          <a:lstStyle/>
          <a:p>
            <a:pPr>
              <a:buFont typeface="Wingdings" panose="05000000000000000000" pitchFamily="2" charset="2"/>
              <a:buChar char="Ø"/>
            </a:pPr>
            <a:r>
              <a:rPr lang="fr-FR" sz="2400" dirty="0"/>
              <a:t>C'est la technique de l'expiration de la tension qui est la plus utile quand on est en contact étroit avec une victime. Rejetez l'énergie négative qu'elle vous a transmise, autrement c'est votre </a:t>
            </a:r>
            <a:r>
              <a:rPr lang="fr-FR" sz="2400" dirty="0" smtClean="0"/>
              <a:t>propre </a:t>
            </a:r>
            <a:r>
              <a:rPr lang="fr-FR" sz="2400" dirty="0"/>
              <a:t>moral qui va y </a:t>
            </a:r>
            <a:r>
              <a:rPr lang="fr-FR" sz="2400" dirty="0" smtClean="0"/>
              <a:t>passer</a:t>
            </a:r>
          </a:p>
          <a:p>
            <a:pPr>
              <a:buFont typeface="Wingdings" panose="05000000000000000000" pitchFamily="2" charset="2"/>
              <a:buChar char="Ø"/>
            </a:pPr>
            <a:endParaRPr lang="fr-FR" sz="2400" dirty="0"/>
          </a:p>
          <a:p>
            <a:pPr>
              <a:buFont typeface="Wingdings" panose="05000000000000000000" pitchFamily="2" charset="2"/>
              <a:buChar char="Ø"/>
            </a:pPr>
            <a:r>
              <a:rPr lang="fr-FR" sz="2400" dirty="0" smtClean="0"/>
              <a:t>Attention : c’est l’attitude du pervers narcissique après la phase de charme.</a:t>
            </a:r>
            <a:endParaRPr lang="fr-FR" sz="2400" dirty="0"/>
          </a:p>
        </p:txBody>
      </p:sp>
    </p:spTree>
    <p:extLst>
      <p:ext uri="{BB962C8B-B14F-4D97-AF65-F5344CB8AC3E}">
        <p14:creationId xmlns:p14="http://schemas.microsoft.com/office/powerpoint/2010/main" val="63742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206" y="973393"/>
            <a:ext cx="3999323" cy="536494"/>
          </a:xfrm>
          <a:prstGeom prst="rect">
            <a:avLst/>
          </a:prstGeom>
        </p:spPr>
      </p:pic>
      <p:sp>
        <p:nvSpPr>
          <p:cNvPr id="3" name="Espace réservé du contenu 2"/>
          <p:cNvSpPr>
            <a:spLocks noGrp="1"/>
          </p:cNvSpPr>
          <p:nvPr>
            <p:ph sz="half" idx="1"/>
          </p:nvPr>
        </p:nvSpPr>
        <p:spPr>
          <a:xfrm>
            <a:off x="838200" y="1047135"/>
            <a:ext cx="5181600" cy="5129828"/>
          </a:xfrm>
        </p:spPr>
        <p:txBody>
          <a:bodyPr>
            <a:normAutofit/>
          </a:bodyPr>
          <a:lstStyle/>
          <a:p>
            <a:pPr>
              <a:buFont typeface="Wingdings" panose="05000000000000000000" pitchFamily="2" charset="2"/>
              <a:buChar char="ü"/>
            </a:pPr>
            <a:endParaRPr lang="fr-FR" sz="2400" dirty="0" smtClean="0"/>
          </a:p>
          <a:p>
            <a:pPr marL="0" indent="0">
              <a:buNone/>
            </a:pPr>
            <a:r>
              <a:rPr lang="fr-FR" sz="3000" dirty="0"/>
              <a:t>Le Fuyard</a:t>
            </a:r>
          </a:p>
          <a:p>
            <a:pPr>
              <a:buFont typeface="Wingdings" panose="05000000000000000000" pitchFamily="2" charset="2"/>
              <a:buChar char="ü"/>
            </a:pPr>
            <a:endParaRPr lang="fr-FR" sz="2400" dirty="0"/>
          </a:p>
          <a:p>
            <a:pPr>
              <a:buFont typeface="Wingdings" panose="05000000000000000000" pitchFamily="2" charset="2"/>
              <a:buChar char="ü"/>
            </a:pPr>
            <a:r>
              <a:rPr lang="fr-FR" sz="2400" dirty="0" smtClean="0"/>
              <a:t>Il </a:t>
            </a:r>
            <a:r>
              <a:rPr lang="fr-FR" sz="2400" dirty="0"/>
              <a:t>prend ses jambes à son cou à chaque fois qu'il se </a:t>
            </a:r>
            <a:r>
              <a:rPr lang="fr-FR" sz="2400" dirty="0" err="1"/>
              <a:t>se</a:t>
            </a:r>
            <a:r>
              <a:rPr lang="fr-FR" sz="2400" dirty="0"/>
              <a:t> trouve dans une situation stressante. Il ne prend jamais position et est allergique aux engagements.</a:t>
            </a:r>
          </a:p>
          <a:p>
            <a:pPr>
              <a:buFont typeface="Wingdings" panose="05000000000000000000" pitchFamily="2" charset="2"/>
              <a:buChar char="ü"/>
            </a:pPr>
            <a:r>
              <a:rPr lang="fr-FR" sz="2400" dirty="0"/>
              <a:t>La vie du fuyard est assujettie à la peur: celle de déplaire aux autres, celle de commettre une erreur celle de ne pas être à la hauteur. Alors il fuit.</a:t>
            </a:r>
          </a:p>
          <a:p>
            <a:pPr>
              <a:buFont typeface="Wingdings" panose="05000000000000000000" pitchFamily="2" charset="2"/>
              <a:buChar char="ü"/>
            </a:pPr>
            <a:endParaRPr lang="fr-FR" sz="2400" dirty="0" smtClean="0"/>
          </a:p>
          <a:p>
            <a:endParaRPr lang="fr-FR" dirty="0"/>
          </a:p>
        </p:txBody>
      </p:sp>
      <p:sp>
        <p:nvSpPr>
          <p:cNvPr id="4" name="Espace réservé du contenu 3"/>
          <p:cNvSpPr>
            <a:spLocks noGrp="1"/>
          </p:cNvSpPr>
          <p:nvPr>
            <p:ph sz="half" idx="2"/>
          </p:nvPr>
        </p:nvSpPr>
        <p:spPr/>
        <p:txBody>
          <a:bodyPr>
            <a:normAutofit/>
          </a:bodyPr>
          <a:lstStyle/>
          <a:p>
            <a:pPr>
              <a:buFont typeface="Wingdings" panose="05000000000000000000" pitchFamily="2" charset="2"/>
              <a:buChar char="Ø"/>
            </a:pPr>
            <a:r>
              <a:rPr lang="fr-FR" sz="2400" dirty="0"/>
              <a:t>La seule technique qui semble valable auprès de cette personne est celle de </a:t>
            </a:r>
            <a:r>
              <a:rPr lang="fr-FR" sz="2400" dirty="0" err="1"/>
              <a:t>I'affrontement</a:t>
            </a:r>
            <a:r>
              <a:rPr lang="fr-FR" sz="2400" dirty="0"/>
              <a:t> (si bien entendu vous parvenez à le coincer). Faites-lui comprendre que vous refusez d'accepter ce comportement.</a:t>
            </a:r>
          </a:p>
          <a:p>
            <a:pPr>
              <a:buFont typeface="Wingdings" panose="05000000000000000000" pitchFamily="2" charset="2"/>
              <a:buChar char="Ø"/>
            </a:pPr>
            <a:endParaRPr lang="fr-FR" sz="2400" dirty="0"/>
          </a:p>
        </p:txBody>
      </p:sp>
    </p:spTree>
    <p:extLst>
      <p:ext uri="{BB962C8B-B14F-4D97-AF65-F5344CB8AC3E}">
        <p14:creationId xmlns:p14="http://schemas.microsoft.com/office/powerpoint/2010/main" val="40532831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19085" y="1814052"/>
            <a:ext cx="9571702" cy="4500527"/>
          </a:xfrm>
          <a:prstGeom prst="rect">
            <a:avLst/>
          </a:prstGeom>
        </p:spPr>
        <p:txBody>
          <a:bodyPr wrap="square">
            <a:spAutoFit/>
          </a:bodyPr>
          <a:lstStyle/>
          <a:p>
            <a:pPr marL="6350" indent="-6350">
              <a:lnSpc>
                <a:spcPct val="107000"/>
              </a:lnSpc>
              <a:spcAft>
                <a:spcPts val="0"/>
              </a:spcAft>
            </a:pPr>
            <a:r>
              <a:rPr lang="fr-FR" b="1" kern="0" dirty="0">
                <a:solidFill>
                  <a:srgbClr val="000000"/>
                </a:solidFill>
                <a:latin typeface="Arial" panose="020B0604020202020204" pitchFamily="34" charset="0"/>
                <a:ea typeface="Arial" panose="020B0604020202020204" pitchFamily="34" charset="0"/>
              </a:rPr>
              <a:t>Le Moulin à </a:t>
            </a:r>
            <a:r>
              <a:rPr lang="fr-FR" b="1" kern="0" dirty="0" smtClean="0">
                <a:solidFill>
                  <a:srgbClr val="000000"/>
                </a:solidFill>
                <a:latin typeface="Arial" panose="020B0604020202020204" pitchFamily="34" charset="0"/>
                <a:ea typeface="Arial" panose="020B0604020202020204" pitchFamily="34" charset="0"/>
              </a:rPr>
              <a:t>paroles</a:t>
            </a:r>
          </a:p>
          <a:p>
            <a:pPr marL="6350" indent="-6350">
              <a:lnSpc>
                <a:spcPct val="107000"/>
              </a:lnSpc>
              <a:spcAft>
                <a:spcPts val="0"/>
              </a:spcAft>
            </a:pPr>
            <a:endParaRPr lang="fr-FR" b="1" kern="0" dirty="0">
              <a:solidFill>
                <a:srgbClr val="000000"/>
              </a:solidFill>
              <a:latin typeface="Arial" panose="020B0604020202020204" pitchFamily="34" charset="0"/>
              <a:ea typeface="Arial" panose="020B0604020202020204" pitchFamily="34" charset="0"/>
            </a:endParaRPr>
          </a:p>
          <a:p>
            <a:pPr marL="6350" indent="-6350">
              <a:lnSpc>
                <a:spcPct val="107000"/>
              </a:lnSpc>
              <a:spcAft>
                <a:spcPts val="0"/>
              </a:spcAft>
            </a:pPr>
            <a:endParaRPr lang="fr-FR" b="1" kern="0" dirty="0">
              <a:solidFill>
                <a:srgbClr val="000000"/>
              </a:solidFill>
              <a:latin typeface="Arial" panose="020B0604020202020204" pitchFamily="34" charset="0"/>
              <a:ea typeface="Arial" panose="020B0604020202020204" pitchFamily="34" charset="0"/>
            </a:endParaRPr>
          </a:p>
          <a:p>
            <a:pPr marL="285750" marR="40640" indent="-285750">
              <a:lnSpc>
                <a:spcPct val="97000"/>
              </a:lnSpc>
              <a:spcAft>
                <a:spcPts val="110"/>
              </a:spcAft>
              <a:buFont typeface="Wingdings" panose="05000000000000000000" pitchFamily="2" charset="2"/>
              <a:buChar char="Ø"/>
            </a:pPr>
            <a:r>
              <a:rPr lang="fr-FR" sz="2400" dirty="0">
                <a:solidFill>
                  <a:srgbClr val="000000"/>
                </a:solidFill>
                <a:latin typeface="Arial" panose="020B0604020202020204" pitchFamily="34" charset="0"/>
                <a:ea typeface="Arial" panose="020B0604020202020204" pitchFamily="34" charset="0"/>
              </a:rPr>
              <a:t>Il impose le flux de ses paroles, la plupart du temps inutile.</a:t>
            </a:r>
          </a:p>
          <a:p>
            <a:pPr marL="285750" marR="40640" indent="-285750">
              <a:lnSpc>
                <a:spcPct val="97000"/>
              </a:lnSpc>
              <a:spcAft>
                <a:spcPts val="1075"/>
              </a:spcAft>
              <a:buFont typeface="Wingdings" panose="05000000000000000000" pitchFamily="2" charset="2"/>
              <a:buChar char="Ø"/>
            </a:pPr>
            <a:r>
              <a:rPr lang="fr-FR" sz="2400" dirty="0">
                <a:solidFill>
                  <a:srgbClr val="000000"/>
                </a:solidFill>
                <a:latin typeface="Arial" panose="020B0604020202020204" pitchFamily="34" charset="0"/>
                <a:ea typeface="Arial" panose="020B0604020202020204" pitchFamily="34" charset="0"/>
              </a:rPr>
              <a:t>Il est si absorbé par ses récits interminables qu'il ne voit pas votre air ennuyé.</a:t>
            </a:r>
          </a:p>
          <a:p>
            <a:pPr marL="285750" marR="40640" indent="-285750">
              <a:lnSpc>
                <a:spcPct val="97000"/>
              </a:lnSpc>
              <a:spcAft>
                <a:spcPts val="1075"/>
              </a:spcAft>
              <a:buFont typeface="Wingdings" panose="05000000000000000000" pitchFamily="2" charset="2"/>
              <a:buChar char="Ø"/>
            </a:pPr>
            <a:r>
              <a:rPr lang="fr-FR" sz="2400" dirty="0">
                <a:solidFill>
                  <a:srgbClr val="000000"/>
                </a:solidFill>
                <a:latin typeface="Arial" panose="020B0604020202020204" pitchFamily="34" charset="0"/>
                <a:ea typeface="Arial" panose="020B0604020202020204" pitchFamily="34" charset="0"/>
              </a:rPr>
              <a:t>Si le moulin à paroles bavarde inlassablement, c'est pour être accepté et aimé, pour se sentir important.</a:t>
            </a:r>
          </a:p>
          <a:p>
            <a:pPr marL="285750" marR="40640" indent="-285750">
              <a:lnSpc>
                <a:spcPct val="97000"/>
              </a:lnSpc>
              <a:spcAft>
                <a:spcPts val="1075"/>
              </a:spcAft>
              <a:buFont typeface="Wingdings" panose="05000000000000000000" pitchFamily="2" charset="2"/>
              <a:buChar char="Ø"/>
            </a:pPr>
            <a:r>
              <a:rPr lang="fr-FR" sz="2400" dirty="0">
                <a:solidFill>
                  <a:srgbClr val="000000"/>
                </a:solidFill>
                <a:latin typeface="Arial" panose="020B0604020202020204" pitchFamily="34" charset="0"/>
                <a:ea typeface="Arial" panose="020B0604020202020204" pitchFamily="34" charset="0"/>
              </a:rPr>
              <a:t>La technique de l'expiration de la tension est la première à utiliser afin de garder votre calme. Par la suite, utilisez la technique du désamorçage: commencez par lui dire gentiment et poliment que vous l'appréciez (si c'est le cas), mais que parfois il parle trop.</a:t>
            </a:r>
          </a:p>
        </p:txBody>
      </p:sp>
    </p:spTree>
    <p:extLst>
      <p:ext uri="{BB962C8B-B14F-4D97-AF65-F5344CB8AC3E}">
        <p14:creationId xmlns:p14="http://schemas.microsoft.com/office/powerpoint/2010/main" val="212906681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06129" y="2018935"/>
            <a:ext cx="8037871" cy="3694986"/>
          </a:xfrm>
          <a:prstGeom prst="rect">
            <a:avLst/>
          </a:prstGeom>
        </p:spPr>
        <p:txBody>
          <a:bodyPr wrap="square">
            <a:spAutoFit/>
          </a:bodyPr>
          <a:lstStyle/>
          <a:p>
            <a:pPr marL="6350" indent="-6350">
              <a:lnSpc>
                <a:spcPct val="107000"/>
              </a:lnSpc>
              <a:spcAft>
                <a:spcPts val="0"/>
              </a:spcAft>
            </a:pPr>
            <a:r>
              <a:rPr lang="fr-FR" b="1" kern="0" dirty="0">
                <a:solidFill>
                  <a:srgbClr val="000000"/>
                </a:solidFill>
                <a:latin typeface="Arial" panose="020B0604020202020204" pitchFamily="34" charset="0"/>
                <a:ea typeface="Arial" panose="020B0604020202020204" pitchFamily="34" charset="0"/>
              </a:rPr>
              <a:t>Le Fauteur de </a:t>
            </a:r>
            <a:r>
              <a:rPr lang="fr-FR" b="1" kern="0" dirty="0" smtClean="0">
                <a:solidFill>
                  <a:srgbClr val="000000"/>
                </a:solidFill>
                <a:latin typeface="Arial" panose="020B0604020202020204" pitchFamily="34" charset="0"/>
                <a:ea typeface="Arial" panose="020B0604020202020204" pitchFamily="34" charset="0"/>
              </a:rPr>
              <a:t>troubles</a:t>
            </a:r>
          </a:p>
          <a:p>
            <a:pPr marL="6350" indent="-6350">
              <a:lnSpc>
                <a:spcPct val="107000"/>
              </a:lnSpc>
              <a:spcAft>
                <a:spcPts val="0"/>
              </a:spcAft>
            </a:pPr>
            <a:endParaRPr lang="fr-FR" b="1" kern="0" dirty="0">
              <a:solidFill>
                <a:srgbClr val="000000"/>
              </a:solidFill>
              <a:latin typeface="Arial" panose="020B0604020202020204" pitchFamily="34" charset="0"/>
              <a:ea typeface="Arial" panose="020B0604020202020204" pitchFamily="34" charset="0"/>
            </a:endParaRPr>
          </a:p>
          <a:p>
            <a:pPr marL="6350" indent="-6350">
              <a:lnSpc>
                <a:spcPct val="107000"/>
              </a:lnSpc>
              <a:spcAft>
                <a:spcPts val="0"/>
              </a:spcAft>
            </a:pPr>
            <a:endParaRPr lang="fr-FR" b="1" kern="0" dirty="0">
              <a:solidFill>
                <a:srgbClr val="000000"/>
              </a:solidFill>
              <a:latin typeface="Arial" panose="020B0604020202020204" pitchFamily="34" charset="0"/>
              <a:ea typeface="Arial" panose="020B0604020202020204" pitchFamily="34" charset="0"/>
            </a:endParaRPr>
          </a:p>
          <a:p>
            <a:pPr marL="6350" marR="2540000" indent="-6350">
              <a:lnSpc>
                <a:spcPct val="97000"/>
              </a:lnSpc>
              <a:spcAft>
                <a:spcPts val="1075"/>
              </a:spcAft>
            </a:pPr>
            <a:r>
              <a:rPr lang="fr-FR" dirty="0">
                <a:solidFill>
                  <a:srgbClr val="000000"/>
                </a:solidFill>
                <a:latin typeface="Arial" panose="020B0604020202020204" pitchFamily="34" charset="0"/>
                <a:ea typeface="Arial" panose="020B0604020202020204" pitchFamily="34" charset="0"/>
              </a:rPr>
              <a:t>C'est une commère qui souffre d'indiscrétion aiguë. Il ne semble vivre que pour semer la zizanie</a:t>
            </a:r>
            <a:r>
              <a:rPr lang="fr-FR" dirty="0" smtClean="0">
                <a:solidFill>
                  <a:srgbClr val="000000"/>
                </a:solidFill>
                <a:latin typeface="Arial" panose="020B0604020202020204" pitchFamily="34" charset="0"/>
                <a:ea typeface="Arial" panose="020B0604020202020204" pitchFamily="34" charset="0"/>
              </a:rPr>
              <a:t>.</a:t>
            </a:r>
          </a:p>
          <a:p>
            <a:pPr marL="6350" marR="2540000" indent="-6350">
              <a:lnSpc>
                <a:spcPct val="97000"/>
              </a:lnSpc>
              <a:spcAft>
                <a:spcPts val="1075"/>
              </a:spcAft>
            </a:pPr>
            <a:endParaRPr lang="fr-FR" dirty="0">
              <a:solidFill>
                <a:srgbClr val="000000"/>
              </a:solidFill>
              <a:latin typeface="Arial" panose="020B0604020202020204" pitchFamily="34" charset="0"/>
              <a:ea typeface="Arial" panose="020B0604020202020204" pitchFamily="34" charset="0"/>
            </a:endParaRPr>
          </a:p>
          <a:p>
            <a:pPr marL="6350" marR="40640" indent="-6350">
              <a:lnSpc>
                <a:spcPct val="97000"/>
              </a:lnSpc>
              <a:spcAft>
                <a:spcPts val="1075"/>
              </a:spcAft>
            </a:pPr>
            <a:r>
              <a:rPr lang="fr-FR" dirty="0">
                <a:solidFill>
                  <a:srgbClr val="000000"/>
                </a:solidFill>
                <a:latin typeface="Arial" panose="020B0604020202020204" pitchFamily="34" charset="0"/>
                <a:ea typeface="Arial" panose="020B0604020202020204" pitchFamily="34" charset="0"/>
              </a:rPr>
              <a:t>Le fauteur de trouble se comporte comme il le fait afin d'avoir le sentiment d'être important</a:t>
            </a:r>
            <a:r>
              <a:rPr lang="fr-FR" dirty="0" smtClean="0">
                <a:solidFill>
                  <a:srgbClr val="000000"/>
                </a:solidFill>
                <a:latin typeface="Arial" panose="020B0604020202020204" pitchFamily="34" charset="0"/>
                <a:ea typeface="Arial" panose="020B0604020202020204" pitchFamily="34" charset="0"/>
              </a:rPr>
              <a:t>. Il souhaite attirer l’attention…</a:t>
            </a:r>
          </a:p>
          <a:p>
            <a:pPr marL="6350" marR="40640" indent="-6350">
              <a:lnSpc>
                <a:spcPct val="97000"/>
              </a:lnSpc>
              <a:spcAft>
                <a:spcPts val="1075"/>
              </a:spcAft>
            </a:pPr>
            <a:endParaRPr lang="fr-FR" dirty="0">
              <a:solidFill>
                <a:srgbClr val="000000"/>
              </a:solidFill>
              <a:latin typeface="Arial" panose="020B0604020202020204" pitchFamily="34" charset="0"/>
              <a:ea typeface="Arial" panose="020B0604020202020204" pitchFamily="34" charset="0"/>
            </a:endParaRPr>
          </a:p>
          <a:p>
            <a:pPr marL="6350" marR="40640" indent="-6350">
              <a:lnSpc>
                <a:spcPct val="97000"/>
              </a:lnSpc>
              <a:spcAft>
                <a:spcPts val="1075"/>
              </a:spcAft>
            </a:pPr>
            <a:r>
              <a:rPr lang="fr-FR" dirty="0">
                <a:solidFill>
                  <a:srgbClr val="000000"/>
                </a:solidFill>
                <a:latin typeface="Arial" panose="020B0604020202020204" pitchFamily="34" charset="0"/>
                <a:ea typeface="Arial" panose="020B0604020202020204" pitchFamily="34" charset="0"/>
              </a:rPr>
              <a:t>La technique de l'interrogation calme met généralement un terme à son comportement, car il se rend compte vous n êtes pas dupe de son petit jeu.</a:t>
            </a:r>
          </a:p>
        </p:txBody>
      </p:sp>
    </p:spTree>
    <p:extLst>
      <p:ext uri="{BB962C8B-B14F-4D97-AF65-F5344CB8AC3E}">
        <p14:creationId xmlns:p14="http://schemas.microsoft.com/office/powerpoint/2010/main" val="382888605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16194" y="1474839"/>
            <a:ext cx="8627806" cy="3822585"/>
          </a:xfrm>
          <a:prstGeom prst="rect">
            <a:avLst/>
          </a:prstGeom>
        </p:spPr>
        <p:txBody>
          <a:bodyPr wrap="square">
            <a:spAutoFit/>
          </a:bodyPr>
          <a:lstStyle/>
          <a:p>
            <a:pPr marL="6350" indent="-6350">
              <a:lnSpc>
                <a:spcPct val="107000"/>
              </a:lnSpc>
              <a:spcAft>
                <a:spcPts val="0"/>
              </a:spcAft>
            </a:pPr>
            <a:r>
              <a:rPr lang="fr-FR" b="1" kern="0" dirty="0">
                <a:solidFill>
                  <a:srgbClr val="000000"/>
                </a:solidFill>
                <a:latin typeface="Arial" panose="020B0604020202020204" pitchFamily="34" charset="0"/>
                <a:ea typeface="Arial" panose="020B0604020202020204" pitchFamily="34" charset="0"/>
              </a:rPr>
              <a:t>Le </a:t>
            </a:r>
            <a:r>
              <a:rPr lang="fr-FR" b="1" kern="0" dirty="0" smtClean="0">
                <a:solidFill>
                  <a:srgbClr val="000000"/>
                </a:solidFill>
                <a:latin typeface="Arial" panose="020B0604020202020204" pitchFamily="34" charset="0"/>
                <a:ea typeface="Arial" panose="020B0604020202020204" pitchFamily="34" charset="0"/>
              </a:rPr>
              <a:t>Plaisantin</a:t>
            </a:r>
          </a:p>
          <a:p>
            <a:pPr marL="6350" indent="-6350">
              <a:lnSpc>
                <a:spcPct val="107000"/>
              </a:lnSpc>
              <a:spcAft>
                <a:spcPts val="0"/>
              </a:spcAft>
            </a:pPr>
            <a:endParaRPr lang="fr-FR" b="1" kern="0" dirty="0">
              <a:solidFill>
                <a:srgbClr val="000000"/>
              </a:solidFill>
              <a:latin typeface="Arial" panose="020B0604020202020204" pitchFamily="34" charset="0"/>
              <a:ea typeface="Arial" panose="020B0604020202020204" pitchFamily="34" charset="0"/>
            </a:endParaRPr>
          </a:p>
          <a:p>
            <a:pPr marL="6350" indent="-6350">
              <a:lnSpc>
                <a:spcPct val="107000"/>
              </a:lnSpc>
              <a:spcAft>
                <a:spcPts val="0"/>
              </a:spcAft>
            </a:pPr>
            <a:endParaRPr lang="fr-FR" b="1" kern="0" dirty="0">
              <a:solidFill>
                <a:srgbClr val="000000"/>
              </a:solidFill>
              <a:latin typeface="Arial" panose="020B0604020202020204" pitchFamily="34" charset="0"/>
              <a:ea typeface="Arial" panose="020B0604020202020204" pitchFamily="34" charset="0"/>
            </a:endParaRPr>
          </a:p>
          <a:p>
            <a:pPr marL="6350" marR="40640" indent="-6350">
              <a:lnSpc>
                <a:spcPct val="97000"/>
              </a:lnSpc>
              <a:spcAft>
                <a:spcPts val="0"/>
              </a:spcAft>
            </a:pPr>
            <a:r>
              <a:rPr lang="fr-FR" dirty="0">
                <a:solidFill>
                  <a:srgbClr val="000000"/>
                </a:solidFill>
                <a:latin typeface="Arial" panose="020B0604020202020204" pitchFamily="34" charset="0"/>
                <a:ea typeface="Arial" panose="020B0604020202020204" pitchFamily="34" charset="0"/>
              </a:rPr>
              <a:t>Il lance des piques en recourant à un humour sarcastique, pour ensuite prétendre qu'il plaisantait. </a:t>
            </a:r>
          </a:p>
          <a:p>
            <a:pPr marL="6350" marR="40640" indent="-6350">
              <a:lnSpc>
                <a:spcPct val="97000"/>
              </a:lnSpc>
              <a:spcAft>
                <a:spcPts val="1075"/>
              </a:spcAft>
            </a:pPr>
            <a:r>
              <a:rPr lang="fr-FR" dirty="0">
                <a:solidFill>
                  <a:srgbClr val="000000"/>
                </a:solidFill>
                <a:latin typeface="Arial" panose="020B0604020202020204" pitchFamily="34" charset="0"/>
                <a:ea typeface="Arial" panose="020B0604020202020204" pitchFamily="34" charset="0"/>
              </a:rPr>
              <a:t>Il est incapable de parler sérieusement.</a:t>
            </a:r>
          </a:p>
          <a:p>
            <a:pPr marL="6350" marR="40640" indent="-6350">
              <a:lnSpc>
                <a:spcPct val="97000"/>
              </a:lnSpc>
              <a:spcAft>
                <a:spcPts val="1075"/>
              </a:spcAft>
            </a:pPr>
            <a:r>
              <a:rPr lang="fr-FR" dirty="0">
                <a:solidFill>
                  <a:srgbClr val="000000"/>
                </a:solidFill>
                <a:latin typeface="Arial" panose="020B0604020202020204" pitchFamily="34" charset="0"/>
                <a:ea typeface="Arial" panose="020B0604020202020204" pitchFamily="34" charset="0"/>
              </a:rPr>
              <a:t>Il se comporte ainsi parce qu'il est incapable de faire face aux émotions authentiques, qui lui sont trop douloureuses. Il camoufle donc sa blessure derrière une façade d'humour</a:t>
            </a:r>
            <a:r>
              <a:rPr lang="fr-FR" dirty="0" smtClean="0">
                <a:solidFill>
                  <a:srgbClr val="000000"/>
                </a:solidFill>
                <a:latin typeface="Arial" panose="020B0604020202020204" pitchFamily="34" charset="0"/>
                <a:ea typeface="Arial" panose="020B0604020202020204" pitchFamily="34" charset="0"/>
              </a:rPr>
              <a:t>.</a:t>
            </a:r>
          </a:p>
          <a:p>
            <a:pPr marL="6350" marR="40640" indent="-6350">
              <a:lnSpc>
                <a:spcPct val="97000"/>
              </a:lnSpc>
              <a:spcAft>
                <a:spcPts val="1075"/>
              </a:spcAft>
            </a:pPr>
            <a:endParaRPr lang="fr-FR" dirty="0">
              <a:solidFill>
                <a:srgbClr val="000000"/>
              </a:solidFill>
              <a:latin typeface="Arial" panose="020B0604020202020204" pitchFamily="34" charset="0"/>
              <a:ea typeface="Arial" panose="020B0604020202020204" pitchFamily="34" charset="0"/>
            </a:endParaRPr>
          </a:p>
          <a:p>
            <a:pPr marL="6350" marR="40640" indent="-6350">
              <a:lnSpc>
                <a:spcPct val="97000"/>
              </a:lnSpc>
              <a:spcAft>
                <a:spcPts val="1075"/>
              </a:spcAft>
            </a:pPr>
            <a:r>
              <a:rPr lang="fr-FR" dirty="0">
                <a:solidFill>
                  <a:srgbClr val="000000"/>
                </a:solidFill>
                <a:latin typeface="Arial" panose="020B0604020202020204" pitchFamily="34" charset="0"/>
                <a:ea typeface="Arial" panose="020B0604020202020204" pitchFamily="34" charset="0"/>
              </a:rPr>
              <a:t>Utilisez la technique de l'affrontement. Ainsi, vous lui ferez savoir que vous ne le trouvez pas drôle que vous n'avez pas à subir ses sarcasmes.</a:t>
            </a:r>
          </a:p>
        </p:txBody>
      </p:sp>
    </p:spTree>
    <p:extLst>
      <p:ext uri="{BB962C8B-B14F-4D97-AF65-F5344CB8AC3E}">
        <p14:creationId xmlns:p14="http://schemas.microsoft.com/office/powerpoint/2010/main" val="127185779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menteur</a:t>
            </a:r>
            <a:endParaRPr lang="fr-FR" dirty="0"/>
          </a:p>
        </p:txBody>
      </p:sp>
      <p:sp>
        <p:nvSpPr>
          <p:cNvPr id="3" name="Espace réservé du contenu 2"/>
          <p:cNvSpPr>
            <a:spLocks noGrp="1"/>
          </p:cNvSpPr>
          <p:nvPr>
            <p:ph idx="1"/>
          </p:nvPr>
        </p:nvSpPr>
        <p:spPr/>
        <p:txBody>
          <a:bodyPr/>
          <a:lstStyle/>
          <a:p>
            <a:r>
              <a:rPr lang="fr-FR" dirty="0" smtClean="0"/>
              <a:t>Les menteurs cherchent surtout à impressionner, ou cacher une erreur (ou faute, connaissez vous la différence?)</a:t>
            </a:r>
          </a:p>
          <a:p>
            <a:pPr lvl="4">
              <a:buFont typeface="Wingdings" panose="05000000000000000000" pitchFamily="2" charset="2"/>
              <a:buChar char="§"/>
            </a:pPr>
            <a:r>
              <a:rPr lang="fr-FR" dirty="0" smtClean="0"/>
              <a:t>Erreur : la première fois</a:t>
            </a:r>
          </a:p>
          <a:p>
            <a:pPr lvl="4">
              <a:buFont typeface="Wingdings" panose="05000000000000000000" pitchFamily="2" charset="2"/>
              <a:buChar char="§"/>
            </a:pPr>
            <a:r>
              <a:rPr lang="fr-FR" dirty="0" smtClean="0"/>
              <a:t>Faute : recommencée</a:t>
            </a:r>
          </a:p>
          <a:p>
            <a:pPr lvl="1">
              <a:buFont typeface="Wingdings" panose="05000000000000000000" pitchFamily="2" charset="2"/>
              <a:buChar char="v"/>
            </a:pPr>
            <a:r>
              <a:rPr lang="fr-FR" dirty="0" smtClean="0"/>
              <a:t>La technique de l’humour : </a:t>
            </a:r>
          </a:p>
          <a:p>
            <a:pPr lvl="1"/>
            <a:r>
              <a:rPr lang="fr-FR" dirty="0" smtClean="0"/>
              <a:t>si comme moi vous manquez de répartie répétez simplement sa dernière affirmation avec un sourire dans la voix. </a:t>
            </a:r>
          </a:p>
          <a:p>
            <a:pPr lvl="1"/>
            <a:endParaRPr lang="fr-FR" dirty="0"/>
          </a:p>
          <a:p>
            <a:pPr lvl="1">
              <a:buClrTx/>
              <a:buFont typeface="Wingdings" panose="05000000000000000000" pitchFamily="2" charset="2"/>
              <a:buChar char="v"/>
            </a:pPr>
            <a:r>
              <a:rPr lang="fr-FR" dirty="0" smtClean="0"/>
              <a:t>La technique de l’interrogation calme</a:t>
            </a:r>
          </a:p>
        </p:txBody>
      </p:sp>
    </p:spTree>
    <p:extLst>
      <p:ext uri="{BB962C8B-B14F-4D97-AF65-F5344CB8AC3E}">
        <p14:creationId xmlns:p14="http://schemas.microsoft.com/office/powerpoint/2010/main" val="9161718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27529" y="2125474"/>
            <a:ext cx="10972800" cy="733427"/>
          </a:xfrm>
        </p:spPr>
        <p:txBody>
          <a:bodyPr/>
          <a:lstStyle/>
          <a:p>
            <a:r>
              <a:rPr lang="fr-FR" sz="5400" dirty="0" smtClean="0"/>
              <a:t>Merci pour votre attention,</a:t>
            </a:r>
            <a:endParaRPr lang="fr-FR" sz="5400" dirty="0"/>
          </a:p>
        </p:txBody>
      </p:sp>
      <p:sp>
        <p:nvSpPr>
          <p:cNvPr id="3" name="Espace réservé du contenu 2"/>
          <p:cNvSpPr>
            <a:spLocks noGrp="1"/>
          </p:cNvSpPr>
          <p:nvPr>
            <p:ph idx="1"/>
          </p:nvPr>
        </p:nvSpPr>
        <p:spPr>
          <a:xfrm>
            <a:off x="310114" y="4159624"/>
            <a:ext cx="11468100" cy="1949351"/>
          </a:xfrm>
        </p:spPr>
        <p:txBody>
          <a:bodyPr/>
          <a:lstStyle/>
          <a:p>
            <a:pPr marL="3714658" lvl="8" indent="0">
              <a:buNone/>
            </a:pPr>
            <a:r>
              <a:rPr lang="fr-FR" dirty="0" smtClean="0"/>
              <a:t>Bonne journée</a:t>
            </a:r>
            <a:endParaRPr lang="fr-FR" dirty="0"/>
          </a:p>
        </p:txBody>
      </p:sp>
    </p:spTree>
    <p:extLst>
      <p:ext uri="{BB962C8B-B14F-4D97-AF65-F5344CB8AC3E}">
        <p14:creationId xmlns:p14="http://schemas.microsoft.com/office/powerpoint/2010/main" val="180025434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187388" y="1255059"/>
            <a:ext cx="4195482" cy="3046872"/>
          </a:xfrm>
          <a:prstGeom prst="rect">
            <a:avLst/>
          </a:prstGeom>
        </p:spPr>
      </p:pic>
      <p:pic>
        <p:nvPicPr>
          <p:cNvPr id="4" name="Espace réservé du contenu 3"/>
          <p:cNvPicPr>
            <a:picLocks noGrp="1" noChangeAspect="1"/>
          </p:cNvPicPr>
          <p:nvPr>
            <p:ph idx="1"/>
          </p:nvPr>
        </p:nvPicPr>
        <p:blipFill>
          <a:blip r:embed="rId3"/>
          <a:stretch>
            <a:fillRect/>
          </a:stretch>
        </p:blipFill>
        <p:spPr>
          <a:xfrm>
            <a:off x="6781977" y="3875794"/>
            <a:ext cx="3648282" cy="2294953"/>
          </a:xfrm>
          <a:prstGeom prst="rect">
            <a:avLst/>
          </a:prstGeom>
        </p:spPr>
      </p:pic>
    </p:spTree>
    <p:extLst>
      <p:ext uri="{BB962C8B-B14F-4D97-AF65-F5344CB8AC3E}">
        <p14:creationId xmlns:p14="http://schemas.microsoft.com/office/powerpoint/2010/main" val="101824194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114915" y="506840"/>
            <a:ext cx="4332335" cy="3008578"/>
          </a:xfrm>
          <a:prstGeom prst="rect">
            <a:avLst/>
          </a:prstGeom>
        </p:spPr>
      </p:pic>
      <p:pic>
        <p:nvPicPr>
          <p:cNvPr id="5" name="Image 4"/>
          <p:cNvPicPr>
            <a:picLocks noChangeAspect="1"/>
          </p:cNvPicPr>
          <p:nvPr/>
        </p:nvPicPr>
        <p:blipFill>
          <a:blip r:embed="rId3"/>
          <a:stretch>
            <a:fillRect/>
          </a:stretch>
        </p:blipFill>
        <p:spPr>
          <a:xfrm>
            <a:off x="5653661" y="2762646"/>
            <a:ext cx="5526012" cy="3781590"/>
          </a:xfrm>
          <a:prstGeom prst="rect">
            <a:avLst/>
          </a:prstGeom>
        </p:spPr>
      </p:pic>
    </p:spTree>
    <p:extLst>
      <p:ext uri="{BB962C8B-B14F-4D97-AF65-F5344CB8AC3E}">
        <p14:creationId xmlns:p14="http://schemas.microsoft.com/office/powerpoint/2010/main" val="288314889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635624" y="1416425"/>
            <a:ext cx="6422112" cy="4671503"/>
          </a:xfrm>
          <a:prstGeom prst="rect">
            <a:avLst/>
          </a:prstGeom>
        </p:spPr>
      </p:pic>
      <p:sp>
        <p:nvSpPr>
          <p:cNvPr id="5" name="ZoneTexte 4"/>
          <p:cNvSpPr txBox="1"/>
          <p:nvPr/>
        </p:nvSpPr>
        <p:spPr>
          <a:xfrm>
            <a:off x="1577788" y="824753"/>
            <a:ext cx="8946777" cy="369332"/>
          </a:xfrm>
          <a:prstGeom prst="rect">
            <a:avLst/>
          </a:prstGeom>
          <a:noFill/>
        </p:spPr>
        <p:txBody>
          <a:bodyPr wrap="square" rtlCol="0">
            <a:spAutoFit/>
          </a:bodyPr>
          <a:lstStyle/>
          <a:p>
            <a:r>
              <a:rPr lang="fr-FR" dirty="0" smtClean="0"/>
              <a:t>Une vérité, toujours actuelle</a:t>
            </a:r>
            <a:endParaRPr lang="fr-FR" dirty="0"/>
          </a:p>
        </p:txBody>
      </p:sp>
    </p:spTree>
    <p:extLst>
      <p:ext uri="{BB962C8B-B14F-4D97-AF65-F5344CB8AC3E}">
        <p14:creationId xmlns:p14="http://schemas.microsoft.com/office/powerpoint/2010/main" val="190437558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739153" y="373369"/>
            <a:ext cx="8265459" cy="5622939"/>
          </a:xfrm>
          <a:prstGeom prst="rect">
            <a:avLst/>
          </a:prstGeom>
        </p:spPr>
      </p:pic>
    </p:spTree>
    <p:extLst>
      <p:ext uri="{BB962C8B-B14F-4D97-AF65-F5344CB8AC3E}">
        <p14:creationId xmlns:p14="http://schemas.microsoft.com/office/powerpoint/2010/main" val="188663851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5" name="Espace réservé du contenu 4"/>
          <p:cNvSpPr>
            <a:spLocks noGrp="1"/>
          </p:cNvSpPr>
          <p:nvPr>
            <p:ph idx="1"/>
          </p:nvPr>
        </p:nvSpPr>
        <p:spPr>
          <a:xfrm>
            <a:off x="838200" y="1825625"/>
            <a:ext cx="10515600" cy="4899640"/>
          </a:xfrm>
        </p:spPr>
        <p:txBody>
          <a:bodyPr>
            <a:normAutofit/>
          </a:bodyPr>
          <a:lstStyle/>
          <a:p>
            <a:pPr marL="0" indent="0">
              <a:buNone/>
            </a:pPr>
            <a:r>
              <a:rPr lang="fr-FR" sz="1800" dirty="0" smtClean="0"/>
              <a:t>I Modèles managériaux et les générations</a:t>
            </a:r>
          </a:p>
          <a:p>
            <a:r>
              <a:rPr lang="fr-FR" sz="1800" dirty="0" smtClean="0"/>
              <a:t>Le besoin de Management : naissance et évolution</a:t>
            </a:r>
          </a:p>
          <a:p>
            <a:r>
              <a:rPr lang="fr-FR" sz="1800" dirty="0" smtClean="0"/>
              <a:t>Les différents types de management taylorisme, fordisme, Toyota (</a:t>
            </a:r>
            <a:r>
              <a:rPr lang="fr-FR" sz="1800" dirty="0" err="1" smtClean="0"/>
              <a:t>lean</a:t>
            </a:r>
            <a:r>
              <a:rPr lang="fr-FR" sz="1800" dirty="0" smtClean="0"/>
              <a:t>) principes et outils</a:t>
            </a:r>
          </a:p>
          <a:p>
            <a:r>
              <a:rPr lang="fr-FR" sz="1800" dirty="0" smtClean="0"/>
              <a:t>Qu’est-ce que le management?</a:t>
            </a:r>
          </a:p>
          <a:p>
            <a:r>
              <a:rPr lang="fr-FR" sz="1800" dirty="0" smtClean="0"/>
              <a:t> tous leader ?</a:t>
            </a:r>
          </a:p>
          <a:p>
            <a:pPr marL="0" indent="0">
              <a:buNone/>
            </a:pPr>
            <a:r>
              <a:rPr lang="fr-FR" sz="1800" dirty="0" smtClean="0"/>
              <a:t>II Introduction </a:t>
            </a:r>
            <a:r>
              <a:rPr lang="fr-FR" sz="1800" dirty="0" smtClean="0"/>
              <a:t>à l’agilité</a:t>
            </a:r>
          </a:p>
          <a:p>
            <a:r>
              <a:rPr lang="fr-FR" sz="1800" dirty="0" smtClean="0"/>
              <a:t>Les outils</a:t>
            </a:r>
          </a:p>
          <a:p>
            <a:r>
              <a:rPr lang="fr-FR" sz="1800" dirty="0" smtClean="0"/>
              <a:t>La notion d’équipe </a:t>
            </a:r>
            <a:endParaRPr lang="fr-FR" sz="1800" dirty="0" smtClean="0"/>
          </a:p>
          <a:p>
            <a:r>
              <a:rPr lang="fr-FR" sz="1800" dirty="0" smtClean="0"/>
              <a:t>La </a:t>
            </a:r>
            <a:r>
              <a:rPr lang="fr-FR" sz="1800" dirty="0" smtClean="0"/>
              <a:t>gestion d’équipe </a:t>
            </a:r>
            <a:endParaRPr lang="fr-FR" sz="1800" dirty="0"/>
          </a:p>
          <a:p>
            <a:r>
              <a:rPr lang="fr-FR" sz="1800" dirty="0" smtClean="0"/>
              <a:t>l’étude des caractères pour une meilleur observation</a:t>
            </a:r>
          </a:p>
          <a:p>
            <a:r>
              <a:rPr lang="fr-FR" sz="1800" dirty="0" smtClean="0"/>
              <a:t>Management situationnel…et études de cas (</a:t>
            </a:r>
            <a:r>
              <a:rPr lang="fr-FR" sz="1800" dirty="0" err="1" smtClean="0"/>
              <a:t>ppt</a:t>
            </a:r>
            <a:r>
              <a:rPr lang="fr-FR" sz="1800" dirty="0" smtClean="0"/>
              <a:t> suivants)</a:t>
            </a:r>
          </a:p>
          <a:p>
            <a:r>
              <a:rPr lang="fr-FR" sz="1800" dirty="0" smtClean="0"/>
              <a:t>III Quelques approches différentes </a:t>
            </a:r>
          </a:p>
          <a:p>
            <a:r>
              <a:rPr lang="fr-FR" sz="1800" dirty="0" smtClean="0"/>
              <a:t>IV Etudes </a:t>
            </a:r>
            <a:r>
              <a:rPr lang="fr-FR" sz="1800" smtClean="0"/>
              <a:t>et bibliographies</a:t>
            </a:r>
            <a:endParaRPr lang="fr-FR" sz="1800" dirty="0" smtClean="0"/>
          </a:p>
          <a:p>
            <a:endParaRPr lang="fr-FR" sz="1800" dirty="0" smtClean="0"/>
          </a:p>
          <a:p>
            <a:endParaRPr lang="fr-FR" sz="1200" dirty="0" smtClean="0"/>
          </a:p>
          <a:p>
            <a:endParaRPr lang="fr-FR" sz="1200" dirty="0" smtClean="0"/>
          </a:p>
          <a:p>
            <a:endParaRPr lang="fr-FR" dirty="0"/>
          </a:p>
        </p:txBody>
      </p:sp>
    </p:spTree>
    <p:extLst>
      <p:ext uri="{BB962C8B-B14F-4D97-AF65-F5344CB8AC3E}">
        <p14:creationId xmlns:p14="http://schemas.microsoft.com/office/powerpoint/2010/main" val="272612498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Fordisme</a:t>
            </a:r>
            <a:endParaRPr lang="fr-FR" b="1"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a:t>Les principes </a:t>
            </a:r>
            <a:r>
              <a:rPr lang="fr-FR" dirty="0" smtClean="0"/>
              <a:t>: </a:t>
            </a:r>
          </a:p>
          <a:p>
            <a:pPr marL="0" indent="0">
              <a:buNone/>
            </a:pPr>
            <a:endParaRPr lang="fr-FR" dirty="0" smtClean="0"/>
          </a:p>
          <a:p>
            <a:pPr marL="0" indent="0">
              <a:buNone/>
            </a:pPr>
            <a:r>
              <a:rPr lang="fr-FR" dirty="0" smtClean="0"/>
              <a:t>Ce </a:t>
            </a:r>
            <a:r>
              <a:rPr lang="fr-FR" dirty="0"/>
              <a:t>modèle de production est mis en </a:t>
            </a:r>
            <a:r>
              <a:rPr lang="fr-FR" dirty="0" smtClean="0"/>
              <a:t>œuvre </a:t>
            </a:r>
            <a:r>
              <a:rPr lang="fr-FR" dirty="0"/>
              <a:t>au moyen de plusieurs principes :</a:t>
            </a:r>
          </a:p>
          <a:p>
            <a:pPr>
              <a:buFont typeface="Wingdings" panose="05000000000000000000" pitchFamily="2" charset="2"/>
              <a:buChar char="Ø"/>
            </a:pPr>
            <a:r>
              <a:rPr lang="fr-FR" dirty="0" smtClean="0"/>
              <a:t>diviser </a:t>
            </a:r>
            <a:r>
              <a:rPr lang="fr-FR" dirty="0"/>
              <a:t>le travail en séparant la conception de la réalisation, séquencer les tâches, et utiliser une ligne de montage. Tout ceci se résume donc au travail à la chaîne.</a:t>
            </a:r>
          </a:p>
          <a:p>
            <a:pPr marL="0" indent="0">
              <a:buNone/>
            </a:pPr>
            <a:endParaRPr lang="fr-FR" dirty="0"/>
          </a:p>
          <a:p>
            <a:pPr>
              <a:buFont typeface="Wingdings" panose="05000000000000000000" pitchFamily="2" charset="2"/>
              <a:buChar char="Ø"/>
            </a:pPr>
            <a:r>
              <a:rPr lang="fr-FR" dirty="0" smtClean="0"/>
              <a:t>standardiser </a:t>
            </a:r>
            <a:r>
              <a:rPr lang="fr-FR" dirty="0"/>
              <a:t>les pièces, les produits, ce qui a l’avantage de produire en grandes séries. C’est donc la production de masse.</a:t>
            </a:r>
          </a:p>
          <a:p>
            <a:pPr>
              <a:buFont typeface="Wingdings" panose="05000000000000000000" pitchFamily="2" charset="2"/>
              <a:buChar char="Ø"/>
            </a:pPr>
            <a:endParaRPr lang="fr-FR" dirty="0"/>
          </a:p>
          <a:p>
            <a:pPr>
              <a:buFont typeface="Wingdings" panose="05000000000000000000" pitchFamily="2" charset="2"/>
              <a:buChar char="Ø"/>
            </a:pPr>
            <a:r>
              <a:rPr lang="fr-FR" dirty="0" smtClean="0"/>
              <a:t> </a:t>
            </a:r>
            <a:r>
              <a:rPr lang="fr-FR" dirty="0"/>
              <a:t>augmenter le salaire des ouvriers </a:t>
            </a:r>
            <a:r>
              <a:rPr lang="fr-FR" dirty="0" smtClean="0"/>
              <a:t>(5 $/ </a:t>
            </a:r>
            <a:r>
              <a:rPr lang="fr-FR" dirty="0"/>
              <a:t>jour, contre </a:t>
            </a:r>
            <a:r>
              <a:rPr lang="fr-FR" dirty="0" smtClean="0"/>
              <a:t>2 ou 3/journées </a:t>
            </a:r>
            <a:r>
              <a:rPr lang="fr-FR" dirty="0"/>
              <a:t>plus longues auparavant). </a:t>
            </a:r>
            <a:endParaRPr lang="fr-FR" dirty="0" smtClean="0"/>
          </a:p>
          <a:p>
            <a:pPr lvl="1">
              <a:buFont typeface="Wingdings" panose="05000000000000000000" pitchFamily="2" charset="2"/>
              <a:buChar char="Ø"/>
            </a:pPr>
            <a:r>
              <a:rPr lang="fr-FR" dirty="0" smtClean="0"/>
              <a:t>Permet de stimuler </a:t>
            </a:r>
            <a:r>
              <a:rPr lang="fr-FR" dirty="0"/>
              <a:t>la demande et donc d’augmenter la consommation. </a:t>
            </a:r>
            <a:endParaRPr lang="fr-FR" dirty="0" smtClean="0"/>
          </a:p>
          <a:p>
            <a:pPr lvl="1">
              <a:buFont typeface="Wingdings" panose="05000000000000000000" pitchFamily="2" charset="2"/>
              <a:buChar char="Ø"/>
            </a:pPr>
            <a:r>
              <a:rPr lang="fr-FR" dirty="0" smtClean="0"/>
              <a:t>Cette </a:t>
            </a:r>
            <a:r>
              <a:rPr lang="fr-FR" dirty="0"/>
              <a:t>augmentation a pour but d’éviter les démissions des </a:t>
            </a:r>
            <a:r>
              <a:rPr lang="fr-FR" dirty="0" smtClean="0"/>
              <a:t>ouvriers. (devenues plus nombreuses avec </a:t>
            </a:r>
            <a:r>
              <a:rPr lang="fr-FR" dirty="0"/>
              <a:t>l’apparition du travail à la </a:t>
            </a:r>
            <a:r>
              <a:rPr lang="fr-FR" dirty="0" smtClean="0"/>
              <a:t>chaîne</a:t>
            </a:r>
            <a:r>
              <a:rPr lang="fr-FR" dirty="0"/>
              <a:t>)</a:t>
            </a:r>
          </a:p>
        </p:txBody>
      </p:sp>
    </p:spTree>
    <p:extLst>
      <p:ext uri="{BB962C8B-B14F-4D97-AF65-F5344CB8AC3E}">
        <p14:creationId xmlns:p14="http://schemas.microsoft.com/office/powerpoint/2010/main" val="419292256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stimulation des salariés, </a:t>
            </a:r>
            <a:r>
              <a:rPr lang="fr-FR" sz="2800" dirty="0" smtClean="0"/>
              <a:t>et des entrepreneurs</a:t>
            </a:r>
            <a:endParaRPr lang="fr-FR" sz="2800" dirty="0"/>
          </a:p>
        </p:txBody>
      </p:sp>
      <p:pic>
        <p:nvPicPr>
          <p:cNvPr id="4" name="Espace réservé du contenu 3"/>
          <p:cNvPicPr>
            <a:picLocks noGrp="1" noChangeAspect="1"/>
          </p:cNvPicPr>
          <p:nvPr>
            <p:ph idx="1"/>
          </p:nvPr>
        </p:nvPicPr>
        <p:blipFill>
          <a:blip r:embed="rId2"/>
          <a:stretch>
            <a:fillRect/>
          </a:stretch>
        </p:blipFill>
        <p:spPr>
          <a:xfrm>
            <a:off x="2740883" y="1868528"/>
            <a:ext cx="6710233" cy="4265531"/>
          </a:xfrm>
          <a:prstGeom prst="rect">
            <a:avLst/>
          </a:prstGeom>
        </p:spPr>
      </p:pic>
    </p:spTree>
    <p:extLst>
      <p:ext uri="{BB962C8B-B14F-4D97-AF65-F5344CB8AC3E}">
        <p14:creationId xmlns:p14="http://schemas.microsoft.com/office/powerpoint/2010/main" val="217130823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Puis un changement de mentalité</a:t>
            </a:r>
            <a:endParaRPr lang="fr-FR" dirty="0"/>
          </a:p>
        </p:txBody>
      </p:sp>
      <p:sp>
        <p:nvSpPr>
          <p:cNvPr id="3" name="Espace réservé du contenu 2"/>
          <p:cNvSpPr>
            <a:spLocks noGrp="1"/>
          </p:cNvSpPr>
          <p:nvPr>
            <p:ph idx="1"/>
          </p:nvPr>
        </p:nvSpPr>
        <p:spPr/>
        <p:txBody>
          <a:bodyPr/>
          <a:lstStyle/>
          <a:p>
            <a:r>
              <a:rPr lang="fr-FR" dirty="0" smtClean="0"/>
              <a:t>La production change de mentalité avec Toyota,</a:t>
            </a:r>
          </a:p>
          <a:p>
            <a:r>
              <a:rPr lang="fr-FR" dirty="0" smtClean="0"/>
              <a:t>Fabrication du juste à temps : on réduit les stocks</a:t>
            </a:r>
          </a:p>
          <a:p>
            <a:r>
              <a:rPr lang="fr-FR" dirty="0" smtClean="0"/>
              <a:t>Réduction aussi de la quantité produite, pour une meilleur qualité</a:t>
            </a:r>
          </a:p>
          <a:p>
            <a:r>
              <a:rPr lang="fr-FR" dirty="0" smtClean="0"/>
              <a:t>Et on </a:t>
            </a:r>
            <a:r>
              <a:rPr lang="fr-FR" b="1" dirty="0" smtClean="0"/>
              <a:t>implique</a:t>
            </a:r>
            <a:r>
              <a:rPr lang="fr-FR" dirty="0" smtClean="0"/>
              <a:t> les salariés petit à petit</a:t>
            </a:r>
          </a:p>
          <a:p>
            <a:endParaRPr lang="fr-FR" dirty="0"/>
          </a:p>
        </p:txBody>
      </p:sp>
    </p:spTree>
    <p:extLst>
      <p:ext uri="{BB962C8B-B14F-4D97-AF65-F5344CB8AC3E}">
        <p14:creationId xmlns:p14="http://schemas.microsoft.com/office/powerpoint/2010/main" val="320167301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Lean Management</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 le </a:t>
            </a:r>
            <a:r>
              <a:rPr lang="fr-FR" dirty="0"/>
              <a:t>Lean Management est une méthode de gestion et d’organisation du travail </a:t>
            </a:r>
            <a:r>
              <a:rPr lang="fr-FR" dirty="0" smtClean="0"/>
              <a:t>qui :</a:t>
            </a:r>
          </a:p>
          <a:p>
            <a:pPr marL="514350" indent="-514350">
              <a:buFont typeface="+mj-lt"/>
              <a:buAutoNum type="arabicPeriod"/>
            </a:pPr>
            <a:r>
              <a:rPr lang="fr-FR" dirty="0" smtClean="0"/>
              <a:t>vise </a:t>
            </a:r>
            <a:r>
              <a:rPr lang="fr-FR" dirty="0"/>
              <a:t>à améliorer les performances d’une entreprise, </a:t>
            </a:r>
            <a:endParaRPr lang="fr-FR" dirty="0" smtClean="0"/>
          </a:p>
          <a:p>
            <a:pPr marL="514350" indent="-514350">
              <a:buFont typeface="+mj-lt"/>
              <a:buAutoNum type="arabicPeriod"/>
            </a:pPr>
            <a:r>
              <a:rPr lang="fr-FR" dirty="0" smtClean="0"/>
              <a:t>plus </a:t>
            </a:r>
            <a:r>
              <a:rPr lang="fr-FR" dirty="0"/>
              <a:t>particulièrement la qualité </a:t>
            </a:r>
            <a:endParaRPr lang="fr-FR" dirty="0" smtClean="0"/>
          </a:p>
          <a:p>
            <a:pPr lvl="1"/>
            <a:r>
              <a:rPr lang="fr-FR" dirty="0" smtClean="0"/>
              <a:t>et </a:t>
            </a:r>
            <a:r>
              <a:rPr lang="fr-FR" dirty="0"/>
              <a:t>la rentabilité de sa production.</a:t>
            </a:r>
          </a:p>
        </p:txBody>
      </p:sp>
    </p:spTree>
    <p:extLst>
      <p:ext uri="{BB962C8B-B14F-4D97-AF65-F5344CB8AC3E}">
        <p14:creationId xmlns:p14="http://schemas.microsoft.com/office/powerpoint/2010/main" val="88393038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Nouvelle dimension managériale</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Une dimension </a:t>
            </a:r>
            <a:r>
              <a:rPr lang="fr-FR" dirty="0"/>
              <a:t>managériale importante </a:t>
            </a:r>
            <a:r>
              <a:rPr lang="fr-FR" dirty="0" smtClean="0"/>
              <a:t>:</a:t>
            </a:r>
          </a:p>
          <a:p>
            <a:pPr>
              <a:buFont typeface="Wingdings" panose="05000000000000000000" pitchFamily="2" charset="2"/>
              <a:buChar char="Ø"/>
            </a:pPr>
            <a:endParaRPr lang="fr-FR" dirty="0" smtClean="0"/>
          </a:p>
          <a:p>
            <a:r>
              <a:rPr lang="fr-FR" dirty="0" smtClean="0"/>
              <a:t>qui </a:t>
            </a:r>
            <a:r>
              <a:rPr lang="fr-FR" dirty="0"/>
              <a:t>permet aux collaborateurs de travailler dans les meilleures conditions. </a:t>
            </a:r>
            <a:endParaRPr lang="fr-FR" dirty="0" smtClean="0"/>
          </a:p>
          <a:p>
            <a:r>
              <a:rPr lang="fr-FR" dirty="0" smtClean="0"/>
              <a:t>In </a:t>
            </a:r>
            <a:r>
              <a:rPr lang="fr-FR" dirty="0"/>
              <a:t>fine, deux objectifs principaux sont visés : </a:t>
            </a:r>
            <a:endParaRPr lang="fr-FR" dirty="0" smtClean="0"/>
          </a:p>
          <a:p>
            <a:pPr marL="1371600" lvl="2" indent="-457200">
              <a:buFont typeface="+mj-lt"/>
              <a:buAutoNum type="arabicPeriod"/>
            </a:pPr>
            <a:r>
              <a:rPr lang="fr-FR" sz="2400" dirty="0" smtClean="0"/>
              <a:t>la </a:t>
            </a:r>
            <a:r>
              <a:rPr lang="fr-FR" sz="2400" dirty="0"/>
              <a:t>satisfaction complète des clients </a:t>
            </a:r>
            <a:endParaRPr lang="fr-FR" sz="2400" dirty="0" smtClean="0"/>
          </a:p>
          <a:p>
            <a:pPr marL="1428750" lvl="2" indent="-514350">
              <a:buFont typeface="+mj-lt"/>
              <a:buAutoNum type="arabicPeriod"/>
            </a:pPr>
            <a:r>
              <a:rPr lang="fr-FR" sz="3200" dirty="0" smtClean="0"/>
              <a:t>et l’épanouissement de </a:t>
            </a:r>
            <a:r>
              <a:rPr lang="fr-FR" sz="3200" dirty="0"/>
              <a:t>chaque salarié</a:t>
            </a:r>
            <a:r>
              <a:rPr lang="fr-FR" dirty="0"/>
              <a:t>.</a:t>
            </a:r>
          </a:p>
        </p:txBody>
      </p:sp>
    </p:spTree>
    <p:extLst>
      <p:ext uri="{BB962C8B-B14F-4D97-AF65-F5344CB8AC3E}">
        <p14:creationId xmlns:p14="http://schemas.microsoft.com/office/powerpoint/2010/main" val="279854511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Lean : dégraisser, alléger</a:t>
            </a:r>
            <a:endParaRPr lang="fr-FR" dirty="0"/>
          </a:p>
        </p:txBody>
      </p:sp>
      <p:sp>
        <p:nvSpPr>
          <p:cNvPr id="3" name="Espace réservé du contenu 2"/>
          <p:cNvSpPr>
            <a:spLocks noGrp="1"/>
          </p:cNvSpPr>
          <p:nvPr>
            <p:ph idx="1"/>
          </p:nvPr>
        </p:nvSpPr>
        <p:spPr/>
        <p:txBody>
          <a:bodyPr/>
          <a:lstStyle/>
          <a:p>
            <a:r>
              <a:rPr lang="fr-FR" dirty="0"/>
              <a:t>Formalisé par des chercheurs américains du </a:t>
            </a:r>
            <a:r>
              <a:rPr lang="fr-FR" dirty="0" err="1"/>
              <a:t>Massachussets</a:t>
            </a:r>
            <a:r>
              <a:rPr lang="fr-FR" dirty="0"/>
              <a:t> Institute of </a:t>
            </a:r>
            <a:r>
              <a:rPr lang="fr-FR" dirty="0" err="1"/>
              <a:t>Technology</a:t>
            </a:r>
            <a:r>
              <a:rPr lang="fr-FR" dirty="0"/>
              <a:t> (MIT), le Lean Management est une expression anglaise dont le mot principal « Lean » est évocateur. Il signifie « dégraissé », « sans gras » ou encore « au plus juste ». Cela fait écho à l’idée de réduire quelque chose à son essentiel, à supprimer l’inutile, qui est aux fondements de la méthode</a:t>
            </a:r>
            <a:r>
              <a:rPr lang="fr-FR" dirty="0" smtClean="0"/>
              <a:t>.</a:t>
            </a:r>
          </a:p>
          <a:p>
            <a:r>
              <a:rPr lang="fr-FR" dirty="0" smtClean="0"/>
              <a:t>Une fabrication sans gaspillage !</a:t>
            </a:r>
            <a:endParaRPr lang="fr-FR" dirty="0"/>
          </a:p>
        </p:txBody>
      </p:sp>
    </p:spTree>
    <p:extLst>
      <p:ext uri="{BB962C8B-B14F-4D97-AF65-F5344CB8AC3E}">
        <p14:creationId xmlns:p14="http://schemas.microsoft.com/office/powerpoint/2010/main" val="280038252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4  principes </a:t>
            </a:r>
            <a:r>
              <a:rPr lang="fr-FR" dirty="0"/>
              <a:t>fondamentaux :</a:t>
            </a:r>
            <a:br>
              <a:rPr lang="fr-FR" dirty="0"/>
            </a:br>
            <a:endParaRPr lang="fr-FR" dirty="0"/>
          </a:p>
        </p:txBody>
      </p:sp>
      <p:sp>
        <p:nvSpPr>
          <p:cNvPr id="3" name="Espace réservé du contenu 2"/>
          <p:cNvSpPr>
            <a:spLocks noGrp="1"/>
          </p:cNvSpPr>
          <p:nvPr>
            <p:ph idx="1"/>
          </p:nvPr>
        </p:nvSpPr>
        <p:spPr/>
        <p:txBody>
          <a:bodyPr/>
          <a:lstStyle/>
          <a:p>
            <a:endParaRPr lang="fr-FR" dirty="0"/>
          </a:p>
          <a:p>
            <a:pPr marL="514350" indent="-514350">
              <a:buFont typeface="+mj-lt"/>
              <a:buAutoNum type="arabicPeriod"/>
            </a:pPr>
            <a:r>
              <a:rPr lang="fr-FR" dirty="0"/>
              <a:t>La compréhension des besoins clients</a:t>
            </a:r>
          </a:p>
          <a:p>
            <a:pPr marL="514350" indent="-514350">
              <a:buFont typeface="+mj-lt"/>
              <a:buAutoNum type="arabicPeriod"/>
            </a:pPr>
            <a:r>
              <a:rPr lang="fr-FR" dirty="0"/>
              <a:t>La réduction du temps de production</a:t>
            </a:r>
          </a:p>
          <a:p>
            <a:pPr marL="514350" indent="-514350">
              <a:buFont typeface="+mj-lt"/>
              <a:buAutoNum type="arabicPeriod"/>
            </a:pPr>
            <a:r>
              <a:rPr lang="fr-FR" dirty="0"/>
              <a:t>L’analyse, la compréhension et la résolution des problématiques</a:t>
            </a:r>
          </a:p>
          <a:p>
            <a:pPr marL="514350" indent="-514350">
              <a:buFont typeface="+mj-lt"/>
              <a:buAutoNum type="arabicPeriod"/>
            </a:pPr>
            <a:r>
              <a:rPr lang="fr-FR" dirty="0"/>
              <a:t>La fédération et la sensibilisation des collaborateurs</a:t>
            </a:r>
          </a:p>
        </p:txBody>
      </p:sp>
    </p:spTree>
    <p:extLst>
      <p:ext uri="{BB962C8B-B14F-4D97-AF65-F5344CB8AC3E}">
        <p14:creationId xmlns:p14="http://schemas.microsoft.com/office/powerpoint/2010/main" val="402315376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outils, une approche différente</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a:t>Les différents outils du Lean Management</a:t>
            </a:r>
          </a:p>
          <a:p>
            <a:r>
              <a:rPr lang="fr-FR" dirty="0"/>
              <a:t>Les outils Lean sont souvent décrits comme des outils d’apprentissage et d’expérimentation</a:t>
            </a:r>
            <a:r>
              <a:rPr lang="fr-FR" dirty="0" smtClean="0"/>
              <a:t>.</a:t>
            </a:r>
          </a:p>
          <a:p>
            <a:r>
              <a:rPr lang="fr-FR" dirty="0" smtClean="0"/>
              <a:t> </a:t>
            </a:r>
            <a:r>
              <a:rPr lang="fr-FR" dirty="0"/>
              <a:t>Les collaborateurs se les approprient et </a:t>
            </a:r>
            <a:r>
              <a:rPr lang="fr-FR" b="1" dirty="0"/>
              <a:t>collaborent</a:t>
            </a:r>
            <a:r>
              <a:rPr lang="fr-FR" dirty="0"/>
              <a:t>, dans une démarche d’amélioration continue.</a:t>
            </a:r>
          </a:p>
        </p:txBody>
      </p:sp>
    </p:spTree>
    <p:extLst>
      <p:ext uri="{BB962C8B-B14F-4D97-AF65-F5344CB8AC3E}">
        <p14:creationId xmlns:p14="http://schemas.microsoft.com/office/powerpoint/2010/main" val="253508209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dirty="0"/>
              <a:t>La méthode </a:t>
            </a:r>
            <a:r>
              <a:rPr lang="fr-FR" dirty="0" err="1"/>
              <a:t>5S</a:t>
            </a:r>
            <a:r>
              <a:rPr lang="fr-FR" dirty="0"/>
              <a:t> (débarrasser, ranger, nettoyer, ordonner et être rigoureux) pour améliorer l’environnement de travail et réduire les gaspillages de temps</a:t>
            </a:r>
          </a:p>
          <a:p>
            <a:r>
              <a:rPr lang="fr-FR" dirty="0"/>
              <a:t>La méthode Six Sigma pour améliorer la qualité et l’efficacité des processus</a:t>
            </a:r>
          </a:p>
          <a:p>
            <a:r>
              <a:rPr lang="fr-FR" dirty="0"/>
              <a:t>Le management visuel pour partager l’information et résoudre les problèmes</a:t>
            </a:r>
          </a:p>
          <a:p>
            <a:r>
              <a:rPr lang="fr-FR" dirty="0"/>
              <a:t>La méthode Kaizen pour améliorer continuellement les processus</a:t>
            </a:r>
          </a:p>
          <a:p>
            <a:r>
              <a:rPr lang="fr-FR" dirty="0"/>
              <a:t>La méthode </a:t>
            </a:r>
            <a:r>
              <a:rPr lang="fr-FR" dirty="0" err="1"/>
              <a:t>SMED</a:t>
            </a:r>
            <a:r>
              <a:rPr lang="fr-FR" dirty="0"/>
              <a:t> pour réduire le temps de changement de série</a:t>
            </a:r>
          </a:p>
          <a:p>
            <a:r>
              <a:rPr lang="fr-FR" dirty="0"/>
              <a:t>La méthode Kanban pour optimiser la gestion des stocks</a:t>
            </a:r>
          </a:p>
          <a:p>
            <a:r>
              <a:rPr lang="fr-FR" dirty="0"/>
              <a:t>La méthode Value Stream </a:t>
            </a:r>
            <a:r>
              <a:rPr lang="fr-FR" dirty="0" err="1"/>
              <a:t>Mapping</a:t>
            </a:r>
            <a:r>
              <a:rPr lang="fr-FR" dirty="0"/>
              <a:t> (</a:t>
            </a:r>
            <a:r>
              <a:rPr lang="fr-FR" dirty="0" err="1"/>
              <a:t>VSM</a:t>
            </a:r>
            <a:r>
              <a:rPr lang="fr-FR" dirty="0"/>
              <a:t>) pour analyser les processus et identifier les freins</a:t>
            </a:r>
          </a:p>
        </p:txBody>
      </p:sp>
      <p:sp>
        <p:nvSpPr>
          <p:cNvPr id="2" name="ZoneTexte 1"/>
          <p:cNvSpPr txBox="1"/>
          <p:nvPr/>
        </p:nvSpPr>
        <p:spPr>
          <a:xfrm>
            <a:off x="1230923" y="1213338"/>
            <a:ext cx="5486400" cy="369332"/>
          </a:xfrm>
          <a:prstGeom prst="rect">
            <a:avLst/>
          </a:prstGeom>
          <a:noFill/>
        </p:spPr>
        <p:txBody>
          <a:bodyPr wrap="square" rtlCol="0">
            <a:spAutoFit/>
          </a:bodyPr>
          <a:lstStyle/>
          <a:p>
            <a:r>
              <a:rPr lang="fr-FR" dirty="0" smtClean="0"/>
              <a:t>Quelques outils classiques </a:t>
            </a:r>
            <a:endParaRPr lang="fr-FR" dirty="0"/>
          </a:p>
        </p:txBody>
      </p:sp>
    </p:spTree>
    <p:extLst>
      <p:ext uri="{BB962C8B-B14F-4D97-AF65-F5344CB8AC3E}">
        <p14:creationId xmlns:p14="http://schemas.microsoft.com/office/powerpoint/2010/main" val="116954498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que le management, le Manager?</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Le management </a:t>
            </a:r>
            <a:r>
              <a:rPr lang="fr-FR" dirty="0" smtClean="0"/>
              <a:t>concerne </a:t>
            </a:r>
            <a:r>
              <a:rPr lang="fr-FR" dirty="0"/>
              <a:t>la capacité des managers à diriger les employés d’une </a:t>
            </a:r>
            <a:r>
              <a:rPr lang="fr-FR" dirty="0" smtClean="0"/>
              <a:t>entreprise, dans le but d’une </a:t>
            </a:r>
            <a:r>
              <a:rPr lang="fr-FR" b="1" dirty="0" smtClean="0"/>
              <a:t>performance optimale</a:t>
            </a:r>
            <a:r>
              <a:rPr lang="fr-FR" dirty="0" smtClean="0"/>
              <a:t>.</a:t>
            </a:r>
            <a:endParaRPr lang="fr-FR" dirty="0"/>
          </a:p>
          <a:p>
            <a:endParaRPr lang="fr-FR" dirty="0"/>
          </a:p>
          <a:p>
            <a:r>
              <a:rPr lang="fr-FR" dirty="0"/>
              <a:t>Le management est soumis à des </a:t>
            </a:r>
            <a:r>
              <a:rPr lang="fr-FR" b="1" dirty="0"/>
              <a:t>objectifs</a:t>
            </a:r>
            <a:r>
              <a:rPr lang="fr-FR" dirty="0"/>
              <a:t> et des </a:t>
            </a:r>
            <a:r>
              <a:rPr lang="fr-FR" b="1" dirty="0"/>
              <a:t>contraintes</a:t>
            </a:r>
            <a:r>
              <a:rPr lang="fr-FR" dirty="0"/>
              <a:t> :</a:t>
            </a:r>
          </a:p>
          <a:p>
            <a:endParaRPr lang="fr-FR" dirty="0"/>
          </a:p>
          <a:p>
            <a:r>
              <a:rPr lang="fr-FR" dirty="0" smtClean="0"/>
              <a:t>le manager doit </a:t>
            </a:r>
            <a:r>
              <a:rPr lang="fr-FR" dirty="0"/>
              <a:t>diriger les ressources humaines en vue d’atteindre des résultats,</a:t>
            </a:r>
          </a:p>
          <a:p>
            <a:r>
              <a:rPr lang="fr-FR" dirty="0" smtClean="0"/>
              <a:t>Tenir </a:t>
            </a:r>
            <a:r>
              <a:rPr lang="fr-FR" dirty="0"/>
              <a:t>compte des besoins de leurs équipes en vue de garantir une productivité optimale,</a:t>
            </a:r>
          </a:p>
          <a:p>
            <a:r>
              <a:rPr lang="fr-FR" dirty="0" smtClean="0"/>
              <a:t>Considérer </a:t>
            </a:r>
            <a:r>
              <a:rPr lang="fr-FR" dirty="0"/>
              <a:t>le rapport entre l’offre et la demande sur le marché du travail, étant entendu que les employés préféreront travailler dans l’entreprise offrant les meilleures conditions de travail</a:t>
            </a:r>
            <a:r>
              <a:rPr lang="fr-FR" dirty="0" smtClean="0"/>
              <a:t>,</a:t>
            </a:r>
            <a:endParaRPr lang="fr-FR" dirty="0"/>
          </a:p>
        </p:txBody>
      </p:sp>
    </p:spTree>
    <p:extLst>
      <p:ext uri="{BB962C8B-B14F-4D97-AF65-F5344CB8AC3E}">
        <p14:creationId xmlns:p14="http://schemas.microsoft.com/office/powerpoint/2010/main" val="330824470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la mémoire de</a:t>
            </a:r>
            <a:endParaRPr lang="fr-FR" dirty="0"/>
          </a:p>
        </p:txBody>
      </p:sp>
      <p:sp>
        <p:nvSpPr>
          <p:cNvPr id="3" name="Espace réservé du contenu 2"/>
          <p:cNvSpPr>
            <a:spLocks noGrp="1"/>
          </p:cNvSpPr>
          <p:nvPr>
            <p:ph idx="1"/>
          </p:nvPr>
        </p:nvSpPr>
        <p:spPr/>
        <p:txBody>
          <a:bodyPr>
            <a:normAutofit/>
          </a:bodyPr>
          <a:lstStyle/>
          <a:p>
            <a:pPr algn="ctr"/>
            <a:r>
              <a:rPr lang="fr-FR" sz="4400" dirty="0" smtClean="0"/>
              <a:t>Samuel </a:t>
            </a:r>
            <a:r>
              <a:rPr lang="fr-FR" sz="4400" dirty="0" err="1" smtClean="0"/>
              <a:t>Paty</a:t>
            </a:r>
            <a:endParaRPr lang="fr-FR" sz="4400" dirty="0" smtClean="0"/>
          </a:p>
          <a:p>
            <a:pPr algn="ctr"/>
            <a:endParaRPr lang="fr-FR" sz="4400" dirty="0"/>
          </a:p>
        </p:txBody>
      </p:sp>
      <p:pic>
        <p:nvPicPr>
          <p:cNvPr id="4" name="Image 3"/>
          <p:cNvPicPr>
            <a:picLocks noChangeAspect="1"/>
          </p:cNvPicPr>
          <p:nvPr/>
        </p:nvPicPr>
        <p:blipFill>
          <a:blip r:embed="rId2"/>
          <a:stretch>
            <a:fillRect/>
          </a:stretch>
        </p:blipFill>
        <p:spPr>
          <a:xfrm>
            <a:off x="5583891" y="2730445"/>
            <a:ext cx="5729568" cy="3577906"/>
          </a:xfrm>
          <a:prstGeom prst="rect">
            <a:avLst/>
          </a:prstGeom>
        </p:spPr>
      </p:pic>
    </p:spTree>
    <p:extLst>
      <p:ext uri="{BB962C8B-B14F-4D97-AF65-F5344CB8AC3E}">
        <p14:creationId xmlns:p14="http://schemas.microsoft.com/office/powerpoint/2010/main" val="212342513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Parmi les obligations :</a:t>
            </a:r>
            <a:endParaRPr lang="fr-FR" dirty="0"/>
          </a:p>
        </p:txBody>
      </p:sp>
      <p:sp>
        <p:nvSpPr>
          <p:cNvPr id="3" name="Espace réservé du contenu 2"/>
          <p:cNvSpPr>
            <a:spLocks noGrp="1"/>
          </p:cNvSpPr>
          <p:nvPr>
            <p:ph idx="1"/>
          </p:nvPr>
        </p:nvSpPr>
        <p:spPr/>
        <p:txBody>
          <a:bodyPr/>
          <a:lstStyle/>
          <a:p>
            <a:r>
              <a:rPr lang="fr-FR" dirty="0" smtClean="0"/>
              <a:t>Respecter </a:t>
            </a:r>
            <a:r>
              <a:rPr lang="fr-FR" dirty="0"/>
              <a:t>la réglementation du travail et les droits des salariés sous peine d’être sanctionnés</a:t>
            </a:r>
            <a:r>
              <a:rPr lang="fr-FR" dirty="0" smtClean="0"/>
              <a:t>. </a:t>
            </a:r>
          </a:p>
          <a:p>
            <a:endParaRPr lang="fr-FR" dirty="0"/>
          </a:p>
          <a:p>
            <a:r>
              <a:rPr lang="fr-FR" dirty="0" smtClean="0"/>
              <a:t>Mais aussi :</a:t>
            </a:r>
          </a:p>
          <a:p>
            <a:r>
              <a:rPr lang="fr-FR" dirty="0" smtClean="0"/>
              <a:t>Veiller à ce que cela ne soit pas seulement une valeur extrinsèque, mais intrinsèque. </a:t>
            </a:r>
          </a:p>
          <a:p>
            <a:pPr lvl="1"/>
            <a:r>
              <a:rPr lang="fr-FR" dirty="0" smtClean="0"/>
              <a:t>Par exemple la sécurité au travail, s’appliquer à être aux normes c’est bien mais veiller à le communiquer correctement, à impliquer chacun et les faire adhérer ….C’est l’affaire de tous!</a:t>
            </a:r>
            <a:endParaRPr lang="fr-FR" dirty="0"/>
          </a:p>
          <a:p>
            <a:endParaRPr lang="fr-FR" dirty="0"/>
          </a:p>
        </p:txBody>
      </p:sp>
    </p:spTree>
    <p:extLst>
      <p:ext uri="{BB962C8B-B14F-4D97-AF65-F5344CB8AC3E}">
        <p14:creationId xmlns:p14="http://schemas.microsoft.com/office/powerpoint/2010/main" val="260144147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La présentation du management</a:t>
            </a:r>
            <a:endParaRPr lang="fr-FR" dirty="0"/>
          </a:p>
        </p:txBody>
      </p:sp>
      <p:sp>
        <p:nvSpPr>
          <p:cNvPr id="3" name="Espace réservé du contenu 2"/>
          <p:cNvSpPr>
            <a:spLocks noGrp="1"/>
          </p:cNvSpPr>
          <p:nvPr>
            <p:ph idx="1"/>
          </p:nvPr>
        </p:nvSpPr>
        <p:spPr/>
        <p:txBody>
          <a:bodyPr/>
          <a:lstStyle/>
          <a:p>
            <a:r>
              <a:rPr lang="fr-FR" dirty="0"/>
              <a:t>Au tout début des années 60, quatre systèmes de management ont été définis par </a:t>
            </a:r>
            <a:r>
              <a:rPr lang="fr-FR" dirty="0" err="1"/>
              <a:t>Rensis</a:t>
            </a:r>
            <a:r>
              <a:rPr lang="fr-FR" dirty="0"/>
              <a:t> Likert, psychologue américain, spécialiste en mesure des attitudes. </a:t>
            </a:r>
            <a:endParaRPr lang="fr-FR" dirty="0" smtClean="0"/>
          </a:p>
          <a:p>
            <a:r>
              <a:rPr lang="fr-FR" dirty="0" smtClean="0"/>
              <a:t>Quelques </a:t>
            </a:r>
            <a:r>
              <a:rPr lang="fr-FR" dirty="0"/>
              <a:t>années plus tard, ce concept a été repris par </a:t>
            </a:r>
            <a:r>
              <a:rPr lang="fr-FR" dirty="0">
                <a:hlinkClick r:id="rId2"/>
              </a:rPr>
              <a:t>Robert Blake, professeur à l'université d'Austin au Texas, et Jane Mouton</a:t>
            </a:r>
            <a:r>
              <a:rPr lang="fr-FR" dirty="0"/>
              <a:t>, théoricienne du management et consultante</a:t>
            </a:r>
            <a:r>
              <a:rPr lang="fr-FR" dirty="0" smtClean="0"/>
              <a:t>.</a:t>
            </a:r>
          </a:p>
          <a:p>
            <a:r>
              <a:rPr lang="fr-FR" dirty="0" smtClean="0"/>
              <a:t> </a:t>
            </a:r>
            <a:r>
              <a:rPr lang="fr-FR" dirty="0"/>
              <a:t>Ils ont alors défini une grille d'analyse représentant les styles de management selon 2 axes orthogonaux </a:t>
            </a:r>
            <a:r>
              <a:rPr lang="fr-FR" dirty="0" smtClean="0"/>
              <a:t>:</a:t>
            </a:r>
          </a:p>
        </p:txBody>
      </p:sp>
    </p:spTree>
    <p:extLst>
      <p:ext uri="{BB962C8B-B14F-4D97-AF65-F5344CB8AC3E}">
        <p14:creationId xmlns:p14="http://schemas.microsoft.com/office/powerpoint/2010/main" val="45414210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401053"/>
            <a:ext cx="8091577" cy="673768"/>
          </a:xfrm>
        </p:spPr>
        <p:txBody>
          <a:bodyPr/>
          <a:lstStyle/>
          <a:p>
            <a:r>
              <a:rPr lang="fr-FR" dirty="0" smtClean="0"/>
              <a:t>Le constat</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t>l'un </a:t>
            </a:r>
            <a:r>
              <a:rPr lang="fr-FR" dirty="0"/>
              <a:t>matérialisant le degré d'implication du manager dans les décisions</a:t>
            </a:r>
            <a:r>
              <a:rPr lang="fr-FR" dirty="0" smtClean="0"/>
              <a:t>,</a:t>
            </a:r>
          </a:p>
          <a:p>
            <a:endParaRPr lang="fr-FR" dirty="0"/>
          </a:p>
          <a:p>
            <a:endParaRPr lang="fr-FR" dirty="0" smtClean="0"/>
          </a:p>
          <a:p>
            <a:r>
              <a:rPr lang="fr-FR" dirty="0" smtClean="0"/>
              <a:t> </a:t>
            </a:r>
            <a:r>
              <a:rPr lang="fr-FR" dirty="0"/>
              <a:t>l'autre les objectifs managériaux de ce dernier (centrés sur les résultats ou à l'inverse, sur l'Humain).</a:t>
            </a:r>
          </a:p>
          <a:p>
            <a:endParaRPr lang="fr-FR" dirty="0"/>
          </a:p>
        </p:txBody>
      </p:sp>
    </p:spTree>
    <p:extLst>
      <p:ext uri="{BB962C8B-B14F-4D97-AF65-F5344CB8AC3E}">
        <p14:creationId xmlns:p14="http://schemas.microsoft.com/office/powerpoint/2010/main" val="107029282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352926"/>
            <a:ext cx="10972800" cy="882316"/>
          </a:xfrm>
        </p:spPr>
        <p:txBody>
          <a:bodyPr/>
          <a:lstStyle/>
          <a:p>
            <a:r>
              <a:rPr lang="fr-FR" dirty="0" smtClean="0"/>
              <a:t>Les principaux </a:t>
            </a:r>
            <a:r>
              <a:rPr lang="fr-FR" dirty="0"/>
              <a:t>styles de management :</a:t>
            </a:r>
            <a:br>
              <a:rPr lang="fr-FR" dirty="0"/>
            </a:br>
            <a:endParaRPr lang="fr-FR" dirty="0"/>
          </a:p>
        </p:txBody>
      </p:sp>
      <p:sp>
        <p:nvSpPr>
          <p:cNvPr id="3" name="Espace réservé du contenu 2"/>
          <p:cNvSpPr>
            <a:spLocks noGrp="1"/>
          </p:cNvSpPr>
          <p:nvPr>
            <p:ph idx="1"/>
          </p:nvPr>
        </p:nvSpPr>
        <p:spPr/>
        <p:txBody>
          <a:bodyPr/>
          <a:lstStyle/>
          <a:p>
            <a:r>
              <a:rPr lang="fr-FR" dirty="0" smtClean="0"/>
              <a:t>Directif</a:t>
            </a:r>
          </a:p>
          <a:p>
            <a:endParaRPr lang="fr-FR" dirty="0"/>
          </a:p>
          <a:p>
            <a:r>
              <a:rPr lang="fr-FR" dirty="0"/>
              <a:t>Persuasif (paternaliste</a:t>
            </a:r>
            <a:r>
              <a:rPr lang="fr-FR" dirty="0" smtClean="0"/>
              <a:t>)</a:t>
            </a:r>
          </a:p>
          <a:p>
            <a:endParaRPr lang="fr-FR" dirty="0"/>
          </a:p>
          <a:p>
            <a:r>
              <a:rPr lang="fr-FR" dirty="0"/>
              <a:t>Délégatif ou </a:t>
            </a:r>
            <a:r>
              <a:rPr lang="fr-FR" dirty="0" smtClean="0"/>
              <a:t>consultatif</a:t>
            </a:r>
          </a:p>
          <a:p>
            <a:endParaRPr lang="fr-FR" dirty="0"/>
          </a:p>
          <a:p>
            <a:r>
              <a:rPr lang="fr-FR" dirty="0"/>
              <a:t>Participatif</a:t>
            </a:r>
          </a:p>
          <a:p>
            <a:endParaRPr lang="fr-FR" dirty="0"/>
          </a:p>
        </p:txBody>
      </p:sp>
    </p:spTree>
    <p:extLst>
      <p:ext uri="{BB962C8B-B14F-4D97-AF65-F5344CB8AC3E}">
        <p14:creationId xmlns:p14="http://schemas.microsoft.com/office/powerpoint/2010/main" val="384389477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79827" y="3037846"/>
            <a:ext cx="11451102" cy="646331"/>
          </a:xfrm>
          <a:prstGeom prst="rect">
            <a:avLst/>
          </a:prstGeom>
        </p:spPr>
        <p:txBody>
          <a:bodyPr wrap="square">
            <a:spAutoFit/>
          </a:bodyPr>
          <a:lstStyle/>
          <a:p>
            <a:pPr algn="just"/>
            <a:endParaRPr lang="fr-FR" u="sng" dirty="0">
              <a:solidFill>
                <a:srgbClr val="6D6D6D"/>
              </a:solidFill>
              <a:latin typeface="Barlow Condensed"/>
            </a:endParaRPr>
          </a:p>
          <a:p>
            <a:pPr algn="just"/>
            <a:r>
              <a:rPr lang="fr-FR" b="0" i="0" dirty="0" smtClean="0">
                <a:solidFill>
                  <a:srgbClr val="6D6D6D"/>
                </a:solidFill>
                <a:effectLst/>
                <a:latin typeface="Barlow Condensed"/>
              </a:rPr>
              <a:t>:.</a:t>
            </a:r>
            <a:endParaRPr lang="fr-FR" b="0" i="0" dirty="0">
              <a:solidFill>
                <a:srgbClr val="6D6D6D"/>
              </a:solidFill>
              <a:effectLst/>
              <a:latin typeface="Barlow Condensed"/>
            </a:endParaRPr>
          </a:p>
        </p:txBody>
      </p:sp>
      <p:sp>
        <p:nvSpPr>
          <p:cNvPr id="5" name="Titre 4"/>
          <p:cNvSpPr>
            <a:spLocks noGrp="1"/>
          </p:cNvSpPr>
          <p:nvPr>
            <p:ph type="title"/>
          </p:nvPr>
        </p:nvSpPr>
        <p:spPr/>
        <p:txBody>
          <a:bodyPr/>
          <a:lstStyle/>
          <a:p>
            <a:r>
              <a:rPr lang="fr-FR" dirty="0" smtClean="0"/>
              <a:t>Le management directif (autoritaire)</a:t>
            </a:r>
            <a:endParaRPr lang="fr-FR" dirty="0"/>
          </a:p>
        </p:txBody>
      </p:sp>
      <p:sp>
        <p:nvSpPr>
          <p:cNvPr id="6" name="Espace réservé du contenu 5"/>
          <p:cNvSpPr>
            <a:spLocks noGrp="1"/>
          </p:cNvSpPr>
          <p:nvPr>
            <p:ph idx="1"/>
          </p:nvPr>
        </p:nvSpPr>
        <p:spPr/>
        <p:txBody>
          <a:bodyPr>
            <a:normAutofit/>
          </a:bodyPr>
          <a:lstStyle/>
          <a:p>
            <a:pPr>
              <a:buFont typeface="Wingdings" panose="05000000000000000000" pitchFamily="2" charset="2"/>
              <a:buChar char="Ø"/>
            </a:pPr>
            <a:r>
              <a:rPr lang="fr-FR" dirty="0"/>
              <a:t>Ce type de management procure au manager un maximum de pouvoir. </a:t>
            </a:r>
          </a:p>
          <a:p>
            <a:pPr lvl="1"/>
            <a:r>
              <a:rPr lang="fr-FR" dirty="0"/>
              <a:t>Il définit ses propres règles et vise un objectif unique de résultats. </a:t>
            </a:r>
            <a:endParaRPr lang="fr-FR" dirty="0" smtClean="0"/>
          </a:p>
          <a:p>
            <a:pPr lvl="1"/>
            <a:endParaRPr lang="fr-FR" dirty="0" smtClean="0"/>
          </a:p>
          <a:p>
            <a:pPr lvl="1"/>
            <a:r>
              <a:rPr lang="fr-FR" dirty="0" smtClean="0"/>
              <a:t>Ses </a:t>
            </a:r>
            <a:r>
              <a:rPr lang="fr-FR" dirty="0"/>
              <a:t>collaborateurs doivent exécuter les tâches prévues et rendre compte. </a:t>
            </a:r>
            <a:endParaRPr lang="fr-FR" dirty="0" smtClean="0"/>
          </a:p>
          <a:p>
            <a:pPr lvl="1"/>
            <a:endParaRPr lang="fr-FR" dirty="0"/>
          </a:p>
          <a:p>
            <a:pPr lvl="1"/>
            <a:r>
              <a:rPr lang="fr-FR" dirty="0" smtClean="0"/>
              <a:t>Les </a:t>
            </a:r>
            <a:r>
              <a:rPr lang="fr-FR" dirty="0"/>
              <a:t>récompenses ou sanctions en résultent</a:t>
            </a:r>
            <a:r>
              <a:rPr lang="fr-FR" dirty="0" smtClean="0"/>
              <a:t>.</a:t>
            </a:r>
          </a:p>
          <a:p>
            <a:pPr lvl="1"/>
            <a:endParaRPr lang="fr-FR" dirty="0"/>
          </a:p>
          <a:p>
            <a:pPr lvl="1"/>
            <a:r>
              <a:rPr lang="fr-FR" dirty="0"/>
              <a:t>L’équipe doit s’adapter et devient, progressivement, «passive» </a:t>
            </a:r>
          </a:p>
          <a:p>
            <a:endParaRPr lang="fr-FR" dirty="0" smtClean="0"/>
          </a:p>
        </p:txBody>
      </p:sp>
    </p:spTree>
    <p:extLst>
      <p:ext uri="{BB962C8B-B14F-4D97-AF65-F5344CB8AC3E}">
        <p14:creationId xmlns:p14="http://schemas.microsoft.com/office/powerpoint/2010/main" val="11107593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management directif</a:t>
            </a:r>
            <a:endParaRPr lang="fr-FR" dirty="0"/>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Ø"/>
            </a:pPr>
            <a:r>
              <a:rPr lang="fr-FR" dirty="0"/>
              <a:t>Le manager autoritaire ou directif fixe des objectifs clairs à ses </a:t>
            </a:r>
            <a:r>
              <a:rPr lang="fr-FR" dirty="0" smtClean="0"/>
              <a:t>subordonnés</a:t>
            </a:r>
            <a:r>
              <a:rPr lang="fr-FR" dirty="0"/>
              <a:t>, sans les consulter</a:t>
            </a:r>
            <a:r>
              <a:rPr lang="fr-FR" dirty="0" smtClean="0"/>
              <a:t>.</a:t>
            </a:r>
          </a:p>
          <a:p>
            <a:pPr>
              <a:buFont typeface="Wingdings" panose="05000000000000000000" pitchFamily="2" charset="2"/>
              <a:buChar char="Ø"/>
            </a:pPr>
            <a:endParaRPr lang="fr-FR" dirty="0"/>
          </a:p>
          <a:p>
            <a:pPr>
              <a:buFont typeface="Wingdings" panose="05000000000000000000" pitchFamily="2" charset="2"/>
              <a:buChar char="Ø"/>
            </a:pPr>
            <a:r>
              <a:rPr lang="fr-FR" dirty="0"/>
              <a:t>C’est un style de management tourné résultat, encore très présent dans l‘industrie par exemple.</a:t>
            </a:r>
          </a:p>
          <a:p>
            <a:pPr>
              <a:buFont typeface="Wingdings" panose="05000000000000000000" pitchFamily="2" charset="2"/>
              <a:buChar char="Ø"/>
            </a:pPr>
            <a:endParaRPr lang="fr-FR" dirty="0"/>
          </a:p>
          <a:p>
            <a:pPr>
              <a:buFont typeface="Wingdings" panose="05000000000000000000" pitchFamily="2" charset="2"/>
              <a:buChar char="Ø"/>
            </a:pPr>
            <a:r>
              <a:rPr lang="fr-FR" dirty="0"/>
              <a:t>Avantages du management autoritaire : efficacité (notamment dans les situations d’urgence),</a:t>
            </a:r>
          </a:p>
          <a:p>
            <a:pPr>
              <a:buFont typeface="Wingdings" panose="05000000000000000000" pitchFamily="2" charset="2"/>
              <a:buChar char="Ø"/>
            </a:pPr>
            <a:r>
              <a:rPr lang="fr-FR" dirty="0"/>
              <a:t>Inconvénients du management autoritaire : risque de démotivation et de conflit.</a:t>
            </a:r>
          </a:p>
        </p:txBody>
      </p:sp>
    </p:spTree>
    <p:extLst>
      <p:ext uri="{BB962C8B-B14F-4D97-AF65-F5344CB8AC3E}">
        <p14:creationId xmlns:p14="http://schemas.microsoft.com/office/powerpoint/2010/main" val="339839828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a:t>management directif</a:t>
            </a:r>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Ø"/>
            </a:pPr>
            <a:r>
              <a:rPr lang="fr-FR" dirty="0"/>
              <a:t>	Risque élevé de baisse d’estime de soi des membres de l’équipe. </a:t>
            </a:r>
            <a:endParaRPr lang="fr-FR" dirty="0" smtClean="0"/>
          </a:p>
          <a:p>
            <a:pPr>
              <a:buFont typeface="Wingdings" panose="05000000000000000000" pitchFamily="2" charset="2"/>
              <a:buChar char="Ø"/>
            </a:pPr>
            <a:endParaRPr lang="fr-FR" dirty="0"/>
          </a:p>
          <a:p>
            <a:pPr>
              <a:buFont typeface="Wingdings" panose="05000000000000000000" pitchFamily="2" charset="2"/>
              <a:buChar char="Ø"/>
            </a:pPr>
            <a:r>
              <a:rPr lang="fr-FR" dirty="0"/>
              <a:t>	</a:t>
            </a:r>
            <a:r>
              <a:rPr lang="fr-FR" dirty="0" smtClean="0"/>
              <a:t>Ce </a:t>
            </a:r>
            <a:r>
              <a:rPr lang="fr-FR" dirty="0"/>
              <a:t>qui corresponds à certains collaborateurs ! : peuvent être rassurés par le fait de ne pas </a:t>
            </a:r>
            <a:r>
              <a:rPr lang="fr-FR" dirty="0" smtClean="0"/>
              <a:t>être </a:t>
            </a:r>
            <a:r>
              <a:rPr lang="fr-FR" dirty="0"/>
              <a:t>obligés de prendre des décisions.</a:t>
            </a:r>
          </a:p>
          <a:p>
            <a:pPr>
              <a:buFont typeface="Wingdings" panose="05000000000000000000" pitchFamily="2" charset="2"/>
              <a:buChar char="Ø"/>
            </a:pPr>
            <a:r>
              <a:rPr lang="fr-FR" dirty="0"/>
              <a:t> </a:t>
            </a:r>
            <a:r>
              <a:rPr lang="fr-FR" dirty="0" smtClean="0"/>
              <a:t>	Les </a:t>
            </a:r>
            <a:r>
              <a:rPr lang="fr-FR" dirty="0"/>
              <a:t>plus autonomes </a:t>
            </a:r>
            <a:r>
              <a:rPr lang="fr-FR" dirty="0" smtClean="0"/>
              <a:t>vont </a:t>
            </a:r>
            <a:r>
              <a:rPr lang="fr-FR" dirty="0"/>
              <a:t>rapidement quitter l’entreprise dès qu’une opportunité se présentera</a:t>
            </a:r>
            <a:r>
              <a:rPr lang="fr-FR" dirty="0" smtClean="0"/>
              <a:t>.</a:t>
            </a:r>
          </a:p>
          <a:p>
            <a:endParaRPr lang="fr-FR" dirty="0"/>
          </a:p>
          <a:p>
            <a:pPr lvl="8"/>
            <a:r>
              <a:rPr lang="fr-FR" dirty="0"/>
              <a:t>Renault	</a:t>
            </a:r>
          </a:p>
          <a:p>
            <a:pPr lvl="8"/>
            <a:r>
              <a:rPr lang="fr-FR" dirty="0"/>
              <a:t>Mac </a:t>
            </a:r>
            <a:r>
              <a:rPr lang="fr-FR" dirty="0" err="1"/>
              <a:t>Donald’s</a:t>
            </a:r>
            <a:endParaRPr lang="fr-FR" dirty="0"/>
          </a:p>
          <a:p>
            <a:pPr lvl="8"/>
            <a:r>
              <a:rPr lang="fr-FR" dirty="0"/>
              <a:t>Apple</a:t>
            </a:r>
          </a:p>
          <a:p>
            <a:pPr lvl="8"/>
            <a:r>
              <a:rPr lang="fr-FR" dirty="0"/>
              <a:t>Amazon</a:t>
            </a:r>
          </a:p>
          <a:p>
            <a:endParaRPr lang="fr-FR" dirty="0"/>
          </a:p>
        </p:txBody>
      </p:sp>
    </p:spTree>
    <p:extLst>
      <p:ext uri="{BB962C8B-B14F-4D97-AF65-F5344CB8AC3E}">
        <p14:creationId xmlns:p14="http://schemas.microsoft.com/office/powerpoint/2010/main" val="11358380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a:t>management </a:t>
            </a:r>
            <a:r>
              <a:rPr lang="fr-FR" dirty="0" smtClean="0"/>
              <a:t>directif</a:t>
            </a:r>
            <a:endParaRPr lang="fr-FR" dirty="0"/>
          </a:p>
        </p:txBody>
      </p:sp>
      <p:sp>
        <p:nvSpPr>
          <p:cNvPr id="3" name="Espace réservé du contenu 2"/>
          <p:cNvSpPr>
            <a:spLocks noGrp="1"/>
          </p:cNvSpPr>
          <p:nvPr>
            <p:ph idx="1"/>
          </p:nvPr>
        </p:nvSpPr>
        <p:spPr/>
        <p:txBody>
          <a:bodyPr>
            <a:normAutofit/>
          </a:bodyPr>
          <a:lstStyle/>
          <a:p>
            <a:endParaRPr lang="fr-FR" dirty="0" smtClean="0"/>
          </a:p>
          <a:p>
            <a:r>
              <a:rPr lang="fr-FR" dirty="0"/>
              <a:t>Cependant, le management directif peut être efficace :</a:t>
            </a:r>
          </a:p>
          <a:p>
            <a:endParaRPr lang="fr-FR" dirty="0"/>
          </a:p>
          <a:p>
            <a:r>
              <a:rPr lang="fr-FR" dirty="0"/>
              <a:t>Avec des personnes peu qualifiée, ou une </a:t>
            </a:r>
            <a:r>
              <a:rPr lang="fr-FR" b="1" dirty="0"/>
              <a:t>équipe</a:t>
            </a:r>
            <a:r>
              <a:rPr lang="fr-FR" dirty="0"/>
              <a:t> peu qualifiée.</a:t>
            </a:r>
          </a:p>
          <a:p>
            <a:r>
              <a:rPr lang="fr-FR" dirty="0"/>
              <a:t>Ou avec peu </a:t>
            </a:r>
            <a:r>
              <a:rPr lang="fr-FR" dirty="0" smtClean="0"/>
              <a:t>d’expérience,</a:t>
            </a:r>
            <a:endParaRPr lang="fr-FR" dirty="0"/>
          </a:p>
          <a:p>
            <a:r>
              <a:rPr lang="fr-FR" dirty="0"/>
              <a:t>Ou peu de recul,</a:t>
            </a:r>
          </a:p>
          <a:p>
            <a:r>
              <a:rPr lang="fr-FR" dirty="0"/>
              <a:t>En particulier pour le personnel face à des situations inhabituelles ou </a:t>
            </a:r>
            <a:r>
              <a:rPr lang="fr-FR" dirty="0" smtClean="0"/>
              <a:t>urgentes</a:t>
            </a:r>
          </a:p>
          <a:p>
            <a:endParaRPr lang="fr-FR" dirty="0"/>
          </a:p>
        </p:txBody>
      </p:sp>
    </p:spTree>
    <p:extLst>
      <p:ext uri="{BB962C8B-B14F-4D97-AF65-F5344CB8AC3E}">
        <p14:creationId xmlns:p14="http://schemas.microsoft.com/office/powerpoint/2010/main" val="203232922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Le management persuasif</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a:bodyPr>
          <a:lstStyle/>
          <a:p>
            <a:pPr>
              <a:buFont typeface="Wingdings" panose="05000000000000000000" pitchFamily="2" charset="2"/>
              <a:buChar char="Ø"/>
            </a:pPr>
            <a:r>
              <a:rPr lang="fr-FR" dirty="0" smtClean="0"/>
              <a:t>Ce </a:t>
            </a:r>
            <a:r>
              <a:rPr lang="fr-FR" dirty="0"/>
              <a:t>style de management est basé sur la grande capacité de persuasion du manager. </a:t>
            </a:r>
            <a:endParaRPr lang="fr-FR" dirty="0" smtClean="0"/>
          </a:p>
          <a:p>
            <a:pPr>
              <a:buFont typeface="Wingdings" panose="05000000000000000000" pitchFamily="2" charset="2"/>
              <a:buChar char="Ø"/>
            </a:pPr>
            <a:r>
              <a:rPr lang="fr-FR" dirty="0" smtClean="0"/>
              <a:t>Le </a:t>
            </a:r>
            <a:r>
              <a:rPr lang="fr-FR" dirty="0"/>
              <a:t>manager est très impliqué dans la prise de décision tout en gardant un côté humain. </a:t>
            </a:r>
            <a:endParaRPr lang="fr-FR" dirty="0" smtClean="0"/>
          </a:p>
          <a:p>
            <a:pPr>
              <a:buFont typeface="Wingdings" panose="05000000000000000000" pitchFamily="2" charset="2"/>
              <a:buChar char="Ø"/>
            </a:pPr>
            <a:r>
              <a:rPr lang="fr-FR" dirty="0" smtClean="0"/>
              <a:t>La </a:t>
            </a:r>
            <a:r>
              <a:rPr lang="fr-FR" dirty="0"/>
              <a:t>gestion de l’équipe est centrée sur le relationnel et la communication. </a:t>
            </a:r>
            <a:endParaRPr lang="fr-FR" dirty="0" smtClean="0"/>
          </a:p>
          <a:p>
            <a:pPr>
              <a:buFont typeface="Wingdings" panose="05000000000000000000" pitchFamily="2" charset="2"/>
              <a:buChar char="Ø"/>
            </a:pPr>
            <a:r>
              <a:rPr lang="fr-FR" dirty="0" smtClean="0"/>
              <a:t>Le </a:t>
            </a:r>
            <a:r>
              <a:rPr lang="fr-FR" dirty="0"/>
              <a:t>manager laisse ses équipes exprimer leurs idées mais, au final, décide. </a:t>
            </a:r>
            <a:endParaRPr lang="fr-FR" dirty="0" smtClean="0"/>
          </a:p>
          <a:p>
            <a:pPr>
              <a:buFont typeface="Wingdings" panose="05000000000000000000" pitchFamily="2" charset="2"/>
              <a:buChar char="Ø"/>
            </a:pPr>
            <a:r>
              <a:rPr lang="fr-FR" dirty="0" smtClean="0"/>
              <a:t>Il </a:t>
            </a:r>
            <a:r>
              <a:rPr lang="fr-FR" dirty="0"/>
              <a:t>communique ouvertement et a pour objectif de booster et motiver ses collaborateurs.</a:t>
            </a:r>
          </a:p>
          <a:p>
            <a:pPr>
              <a:buFont typeface="Wingdings" panose="05000000000000000000" pitchFamily="2" charset="2"/>
              <a:buChar char="Ø"/>
            </a:pPr>
            <a:r>
              <a:rPr lang="fr-FR" dirty="0" smtClean="0"/>
              <a:t>Avec </a:t>
            </a:r>
            <a:r>
              <a:rPr lang="fr-FR" dirty="0"/>
              <a:t>son charisme, le manager guide son équipe et la pousse à se surpasser dans le but d’atteindre des objectifs communs</a:t>
            </a:r>
            <a:r>
              <a:rPr lang="fr-FR" dirty="0" smtClean="0"/>
              <a:t>.</a:t>
            </a:r>
          </a:p>
          <a:p>
            <a:endParaRPr lang="fr-FR" dirty="0"/>
          </a:p>
          <a:p>
            <a:endParaRPr lang="fr-FR" dirty="0"/>
          </a:p>
          <a:p>
            <a:endParaRPr lang="fr-FR" dirty="0"/>
          </a:p>
        </p:txBody>
      </p:sp>
    </p:spTree>
    <p:extLst>
      <p:ext uri="{BB962C8B-B14F-4D97-AF65-F5344CB8AC3E}">
        <p14:creationId xmlns:p14="http://schemas.microsoft.com/office/powerpoint/2010/main" val="21283050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Le management persuasif…</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dirty="0" smtClean="0"/>
              <a:t>Style </a:t>
            </a:r>
            <a:r>
              <a:rPr lang="fr-FR" dirty="0"/>
              <a:t>de management </a:t>
            </a:r>
            <a:r>
              <a:rPr lang="fr-FR" dirty="0" smtClean="0"/>
              <a:t>particulièrement </a:t>
            </a:r>
            <a:r>
              <a:rPr lang="fr-FR" dirty="0"/>
              <a:t>adapté pour les collaborateurs </a:t>
            </a:r>
            <a:r>
              <a:rPr lang="fr-FR" dirty="0" smtClean="0"/>
              <a:t>qui</a:t>
            </a:r>
          </a:p>
          <a:p>
            <a:pPr>
              <a:buFont typeface="Wingdings" panose="05000000000000000000" pitchFamily="2" charset="2"/>
              <a:buChar char="Ø"/>
            </a:pPr>
            <a:r>
              <a:rPr lang="fr-FR" dirty="0" smtClean="0"/>
              <a:t>manquent </a:t>
            </a:r>
            <a:r>
              <a:rPr lang="fr-FR" dirty="0"/>
              <a:t>de confiance en eux </a:t>
            </a:r>
            <a:r>
              <a:rPr lang="fr-FR" dirty="0" smtClean="0"/>
              <a:t>: </a:t>
            </a:r>
            <a:r>
              <a:rPr lang="fr-FR" dirty="0"/>
              <a:t>il accompagne et encourage la </a:t>
            </a:r>
            <a:r>
              <a:rPr lang="fr-FR" dirty="0" smtClean="0"/>
              <a:t>prise</a:t>
            </a:r>
          </a:p>
          <a:p>
            <a:pPr>
              <a:buFont typeface="Wingdings" panose="05000000000000000000" pitchFamily="2" charset="2"/>
              <a:buChar char="Ø"/>
            </a:pPr>
            <a:r>
              <a:rPr lang="fr-FR" dirty="0" smtClean="0"/>
              <a:t>d’initiatives. (coach)</a:t>
            </a:r>
          </a:p>
          <a:p>
            <a:pPr>
              <a:buFont typeface="Wingdings" panose="05000000000000000000" pitchFamily="2" charset="2"/>
              <a:buChar char="Ø"/>
            </a:pPr>
            <a:endParaRPr lang="fr-FR" dirty="0"/>
          </a:p>
          <a:p>
            <a:pPr>
              <a:buFont typeface="Wingdings" panose="05000000000000000000" pitchFamily="2" charset="2"/>
              <a:buChar char="Ø"/>
            </a:pPr>
            <a:r>
              <a:rPr lang="fr-FR" dirty="0"/>
              <a:t>N</a:t>
            </a:r>
            <a:r>
              <a:rPr lang="fr-FR" dirty="0" smtClean="0"/>
              <a:t>e convient </a:t>
            </a:r>
            <a:r>
              <a:rPr lang="fr-FR" dirty="0"/>
              <a:t>pas aux collaborateurs qui ont besoin d’autonomie pour exprimer leurs talents, profils créatifs ou profils </a:t>
            </a:r>
            <a:r>
              <a:rPr lang="fr-FR" dirty="0" smtClean="0"/>
              <a:t>experts</a:t>
            </a:r>
          </a:p>
          <a:p>
            <a:pPr>
              <a:buFont typeface="Wingdings" panose="05000000000000000000" pitchFamily="2" charset="2"/>
              <a:buChar char="Ø"/>
            </a:pPr>
            <a:endParaRPr lang="fr-FR" dirty="0"/>
          </a:p>
          <a:p>
            <a:endParaRPr lang="fr-FR" dirty="0"/>
          </a:p>
          <a:p>
            <a:endParaRPr lang="fr-FR" dirty="0"/>
          </a:p>
        </p:txBody>
      </p:sp>
    </p:spTree>
    <p:extLst>
      <p:ext uri="{BB962C8B-B14F-4D97-AF65-F5344CB8AC3E}">
        <p14:creationId xmlns:p14="http://schemas.microsoft.com/office/powerpoint/2010/main" val="263285232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Rêvons un peu</a:t>
            </a:r>
            <a:endParaRPr lang="fr-FR" dirty="0"/>
          </a:p>
        </p:txBody>
      </p:sp>
      <p:sp>
        <p:nvSpPr>
          <p:cNvPr id="3" name="Espace réservé du contenu 2"/>
          <p:cNvSpPr>
            <a:spLocks noGrp="1"/>
          </p:cNvSpPr>
          <p:nvPr>
            <p:ph idx="1"/>
          </p:nvPr>
        </p:nvSpPr>
        <p:spPr/>
        <p:txBody>
          <a:bodyPr/>
          <a:lstStyle/>
          <a:p>
            <a:r>
              <a:rPr lang="fr-FR" dirty="0"/>
              <a:t>Partons pour un voyage … </a:t>
            </a:r>
            <a:endParaRPr lang="fr-FR" dirty="0" smtClean="0"/>
          </a:p>
          <a:p>
            <a:endParaRPr lang="fr-FR" dirty="0"/>
          </a:p>
          <a:p>
            <a:pPr lvl="8"/>
            <a:r>
              <a:rPr lang="fr-FR" sz="2800" dirty="0" smtClean="0"/>
              <a:t>en </a:t>
            </a:r>
            <a:r>
              <a:rPr lang="fr-FR" sz="2800" dirty="0"/>
              <a:t>entreprise : </a:t>
            </a:r>
            <a:r>
              <a:rPr lang="fr-FR" sz="2800" dirty="0" smtClean="0"/>
              <a:t>….</a:t>
            </a:r>
          </a:p>
          <a:p>
            <a:endParaRPr lang="fr-FR" dirty="0"/>
          </a:p>
          <a:p>
            <a:r>
              <a:rPr lang="fr-FR" dirty="0" smtClean="0"/>
              <a:t>puis </a:t>
            </a:r>
            <a:r>
              <a:rPr lang="fr-FR" dirty="0"/>
              <a:t>imaginez </a:t>
            </a:r>
            <a:r>
              <a:rPr lang="fr-FR" dirty="0" smtClean="0"/>
              <a:t>vous,</a:t>
            </a:r>
            <a:endParaRPr lang="fr-FR" dirty="0"/>
          </a:p>
        </p:txBody>
      </p:sp>
    </p:spTree>
    <p:extLst>
      <p:ext uri="{BB962C8B-B14F-4D97-AF65-F5344CB8AC3E}">
        <p14:creationId xmlns:p14="http://schemas.microsoft.com/office/powerpoint/2010/main" val="265546210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management persuasif</a:t>
            </a:r>
            <a:r>
              <a:rPr lang="fr-FR" dirty="0" smtClean="0"/>
              <a:t>… paternaliste</a:t>
            </a:r>
            <a:endParaRPr lang="fr-FR" dirty="0"/>
          </a:p>
        </p:txBody>
      </p:sp>
      <p:sp>
        <p:nvSpPr>
          <p:cNvPr id="3" name="Espace réservé du contenu 2"/>
          <p:cNvSpPr>
            <a:spLocks noGrp="1"/>
          </p:cNvSpPr>
          <p:nvPr>
            <p:ph idx="1"/>
          </p:nvPr>
        </p:nvSpPr>
        <p:spPr/>
        <p:txBody>
          <a:bodyPr>
            <a:normAutofit fontScale="92500" lnSpcReduction="10000"/>
          </a:bodyPr>
          <a:lstStyle/>
          <a:p>
            <a:endParaRPr lang="fr-FR" dirty="0" smtClean="0"/>
          </a:p>
          <a:p>
            <a:endParaRPr lang="fr-FR" dirty="0"/>
          </a:p>
          <a:p>
            <a:pPr>
              <a:buFont typeface="Wingdings" panose="05000000000000000000" pitchFamily="2" charset="2"/>
              <a:buChar char="Ø"/>
            </a:pPr>
            <a:r>
              <a:rPr lang="fr-FR" dirty="0"/>
              <a:t>…Le management paternaliste est une variante du management persuasif, plus aboutie. Si le manager fait preuve d’autorité, il fait également preuve de bienveillance envers ses collaborateurs, notamment pour ce qui concerne les conditions de travail. </a:t>
            </a:r>
          </a:p>
          <a:p>
            <a:pPr>
              <a:buFont typeface="Wingdings" panose="05000000000000000000" pitchFamily="2" charset="2"/>
              <a:buChar char="Ø"/>
            </a:pPr>
            <a:r>
              <a:rPr lang="fr-FR" dirty="0" smtClean="0"/>
              <a:t> Se </a:t>
            </a:r>
            <a:r>
              <a:rPr lang="fr-FR" dirty="0"/>
              <a:t>développe généralement auprès des équipes un fort sentiment d’appartenance et de loyauté.</a:t>
            </a:r>
          </a:p>
          <a:p>
            <a:endParaRPr lang="fr-FR" dirty="0"/>
          </a:p>
          <a:p>
            <a:pPr lvl="8"/>
            <a:r>
              <a:rPr lang="fr-FR" dirty="0" smtClean="0"/>
              <a:t>Leclerc	</a:t>
            </a:r>
            <a:r>
              <a:rPr lang="fr-FR" sz="600" dirty="0" smtClean="0"/>
              <a:t> </a:t>
            </a:r>
          </a:p>
          <a:p>
            <a:pPr lvl="8"/>
            <a:r>
              <a:rPr lang="fr-FR" dirty="0" smtClean="0"/>
              <a:t>SNCF</a:t>
            </a:r>
          </a:p>
          <a:p>
            <a:pPr lvl="8"/>
            <a:r>
              <a:rPr lang="fr-FR" dirty="0" smtClean="0"/>
              <a:t>Michelin</a:t>
            </a:r>
            <a:endParaRPr lang="fr-FR" dirty="0"/>
          </a:p>
        </p:txBody>
      </p:sp>
    </p:spTree>
    <p:extLst>
      <p:ext uri="{BB962C8B-B14F-4D97-AF65-F5344CB8AC3E}">
        <p14:creationId xmlns:p14="http://schemas.microsoft.com/office/powerpoint/2010/main" val="342148793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t>Le management délégatif ou consultatif</a:t>
            </a:r>
            <a:endParaRPr lang="fr-FR"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dirty="0" smtClean="0"/>
              <a:t>Style de management </a:t>
            </a:r>
            <a:r>
              <a:rPr lang="fr-FR" dirty="0"/>
              <a:t>basé sur la capacité du manager à susciter la </a:t>
            </a:r>
            <a:r>
              <a:rPr lang="fr-FR" b="1" dirty="0"/>
              <a:t>créativité des collaborateurs et la solidarité du groupe </a:t>
            </a:r>
            <a:r>
              <a:rPr lang="fr-FR" dirty="0"/>
              <a:t>tout en gardant des objectifs très axés sur les </a:t>
            </a:r>
            <a:r>
              <a:rPr lang="fr-FR" b="1" dirty="0"/>
              <a:t>résultats</a:t>
            </a:r>
            <a:r>
              <a:rPr lang="fr-FR" dirty="0"/>
              <a:t>. Les collaborateurs sont régulièrement consultés pour avis et prises de décision.</a:t>
            </a:r>
          </a:p>
          <a:p>
            <a:pPr>
              <a:buFont typeface="Wingdings" panose="05000000000000000000" pitchFamily="2" charset="2"/>
              <a:buChar char="Ø"/>
            </a:pPr>
            <a:r>
              <a:rPr lang="fr-FR" dirty="0"/>
              <a:t>Le manager doit savoir </a:t>
            </a:r>
            <a:r>
              <a:rPr lang="fr-FR" b="1" dirty="0"/>
              <a:t>déléguer</a:t>
            </a:r>
            <a:r>
              <a:rPr lang="fr-FR" dirty="0"/>
              <a:t> pour maximiser la motivation et l’efficacité de l’équipe.</a:t>
            </a:r>
          </a:p>
          <a:p>
            <a:pPr>
              <a:buFont typeface="Wingdings" panose="05000000000000000000" pitchFamily="2" charset="2"/>
              <a:buChar char="Ø"/>
            </a:pPr>
            <a:r>
              <a:rPr lang="fr-FR" dirty="0"/>
              <a:t>Entouré de collaborateurs autonomes, les principales responsabilités du manager sont de mettre en place un système de suivi, coordonner les activités avec l’extérieur et veiller à la qualité des informations émises et reçues.</a:t>
            </a:r>
          </a:p>
          <a:p>
            <a:endParaRPr lang="fr-FR" dirty="0"/>
          </a:p>
        </p:txBody>
      </p:sp>
    </p:spTree>
    <p:extLst>
      <p:ext uri="{BB962C8B-B14F-4D97-AF65-F5344CB8AC3E}">
        <p14:creationId xmlns:p14="http://schemas.microsoft.com/office/powerpoint/2010/main" val="278409775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t>Le management délégatif ou consultatif</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Lorsque les collaborateurs de l’équipe sont expérimentés, le management délégatif est approprié. </a:t>
            </a:r>
          </a:p>
          <a:p>
            <a:pPr>
              <a:buFont typeface="Wingdings" panose="05000000000000000000" pitchFamily="2" charset="2"/>
              <a:buChar char="Ø"/>
            </a:pPr>
            <a:r>
              <a:rPr lang="fr-FR" dirty="0" smtClean="0"/>
              <a:t>L’autonomie des collaborateurs et leur capacité à gérer des situations diverses permettent de mettre en place ce style de management. </a:t>
            </a:r>
          </a:p>
          <a:p>
            <a:pPr>
              <a:buFont typeface="Wingdings" panose="05000000000000000000" pitchFamily="2" charset="2"/>
              <a:buChar char="Ø"/>
            </a:pPr>
            <a:r>
              <a:rPr lang="fr-FR" dirty="0" smtClean="0"/>
              <a:t>Généralement, la motivation est accrue, la cohésion d’équipe et l’ambiance de travail sont excellentes et la communication est favorisée.</a:t>
            </a:r>
          </a:p>
        </p:txBody>
      </p:sp>
    </p:spTree>
    <p:extLst>
      <p:ext uri="{BB962C8B-B14F-4D97-AF65-F5344CB8AC3E}">
        <p14:creationId xmlns:p14="http://schemas.microsoft.com/office/powerpoint/2010/main" val="75947832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a:t>le style de management délégatif est très </a:t>
            </a:r>
            <a:r>
              <a:rPr lang="fr-FR" b="1" dirty="0"/>
              <a:t>tourné résultat</a:t>
            </a:r>
            <a:r>
              <a:rPr lang="fr-FR" dirty="0"/>
              <a:t>. </a:t>
            </a:r>
            <a:endParaRPr lang="fr-FR" dirty="0" smtClean="0"/>
          </a:p>
          <a:p>
            <a:pPr>
              <a:buFont typeface="Wingdings" panose="05000000000000000000" pitchFamily="2" charset="2"/>
              <a:buChar char="Ø"/>
            </a:pPr>
            <a:r>
              <a:rPr lang="fr-FR" dirty="0" smtClean="0"/>
              <a:t>La </a:t>
            </a:r>
            <a:r>
              <a:rPr lang="fr-FR" dirty="0"/>
              <a:t>motivation peut là encore se faire par la récompense et </a:t>
            </a:r>
            <a:r>
              <a:rPr lang="fr-FR" dirty="0" smtClean="0"/>
              <a:t>la </a:t>
            </a:r>
            <a:r>
              <a:rPr lang="fr-FR" dirty="0"/>
              <a:t>peur de la sanction. </a:t>
            </a:r>
            <a:endParaRPr lang="fr-FR" dirty="0" smtClean="0"/>
          </a:p>
          <a:p>
            <a:pPr>
              <a:buFont typeface="Wingdings" panose="05000000000000000000" pitchFamily="2" charset="2"/>
              <a:buChar char="Ø"/>
            </a:pPr>
            <a:r>
              <a:rPr lang="fr-FR" dirty="0" smtClean="0"/>
              <a:t>Mais </a:t>
            </a:r>
            <a:r>
              <a:rPr lang="fr-FR" dirty="0"/>
              <a:t>ici la responsabilité des décisions est en partie laissée aux subordonnés, </a:t>
            </a:r>
            <a:endParaRPr lang="fr-FR" dirty="0" smtClean="0"/>
          </a:p>
          <a:p>
            <a:pPr lvl="1"/>
            <a:r>
              <a:rPr lang="fr-FR" dirty="0" smtClean="0"/>
              <a:t>ce </a:t>
            </a:r>
            <a:r>
              <a:rPr lang="fr-FR" dirty="0"/>
              <a:t>qui amène une forme de responsabilisation</a:t>
            </a:r>
            <a:r>
              <a:rPr lang="fr-FR" dirty="0" smtClean="0"/>
              <a:t>,</a:t>
            </a:r>
          </a:p>
          <a:p>
            <a:pPr lvl="1"/>
            <a:r>
              <a:rPr lang="fr-FR" dirty="0" smtClean="0"/>
              <a:t> </a:t>
            </a:r>
            <a:r>
              <a:rPr lang="fr-FR" dirty="0"/>
              <a:t>mais aussi une pression supplémentaire.</a:t>
            </a:r>
          </a:p>
        </p:txBody>
      </p:sp>
    </p:spTree>
    <p:extLst>
      <p:ext uri="{BB962C8B-B14F-4D97-AF65-F5344CB8AC3E}">
        <p14:creationId xmlns:p14="http://schemas.microsoft.com/office/powerpoint/2010/main" val="339275384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En d’autres termes, pour le différencier du Management Autoritaire :</a:t>
            </a:r>
          </a:p>
          <a:p>
            <a:r>
              <a:rPr lang="fr-FR" dirty="0"/>
              <a:t>R</a:t>
            </a:r>
            <a:r>
              <a:rPr lang="fr-FR" dirty="0" smtClean="0"/>
              <a:t>epose </a:t>
            </a:r>
            <a:r>
              <a:rPr lang="fr-FR" dirty="0"/>
              <a:t>sur </a:t>
            </a:r>
            <a:r>
              <a:rPr lang="fr-FR" b="1" dirty="0"/>
              <a:t>une confiance accordée aux employés,</a:t>
            </a:r>
            <a:r>
              <a:rPr lang="fr-FR" dirty="0"/>
              <a:t> au respect de leurs personnes et à la reconnaissance de leurs </a:t>
            </a:r>
            <a:r>
              <a:rPr lang="fr-FR" dirty="0" smtClean="0"/>
              <a:t>compétences.</a:t>
            </a:r>
          </a:p>
          <a:p>
            <a:endParaRPr lang="fr-FR" dirty="0"/>
          </a:p>
          <a:p>
            <a:r>
              <a:rPr lang="fr-FR" dirty="0" smtClean="0"/>
              <a:t>En situation : le manager n’ordonne pas un travail mais sollicite un collaborateur à prendre en charge une mission.</a:t>
            </a:r>
          </a:p>
          <a:p>
            <a:pPr lvl="1"/>
            <a:r>
              <a:rPr lang="fr-FR" dirty="0" smtClean="0"/>
              <a:t>Le collaborateur est donc plus autonome.</a:t>
            </a:r>
            <a:endParaRPr lang="fr-FR" dirty="0"/>
          </a:p>
        </p:txBody>
      </p:sp>
    </p:spTree>
    <p:extLst>
      <p:ext uri="{BB962C8B-B14F-4D97-AF65-F5344CB8AC3E}">
        <p14:creationId xmlns:p14="http://schemas.microsoft.com/office/powerpoint/2010/main" val="287494026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limites du management délégatif</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dirty="0" smtClean="0"/>
              <a:t> La </a:t>
            </a:r>
            <a:r>
              <a:rPr lang="fr-FR" dirty="0"/>
              <a:t>force de ce système constitue également son point faible. </a:t>
            </a:r>
            <a:endParaRPr lang="fr-FR" dirty="0" smtClean="0"/>
          </a:p>
          <a:p>
            <a:pPr lvl="1"/>
            <a:r>
              <a:rPr lang="fr-FR" dirty="0" smtClean="0"/>
              <a:t>le </a:t>
            </a:r>
            <a:r>
              <a:rPr lang="fr-FR" dirty="0"/>
              <a:t>manager « s’ efface » au sein de l’entreprise et </a:t>
            </a:r>
            <a:r>
              <a:rPr lang="fr-FR" dirty="0" smtClean="0"/>
              <a:t>les </a:t>
            </a:r>
            <a:r>
              <a:rPr lang="fr-FR" dirty="0"/>
              <a:t>responsabilités sont confiées aux employés, </a:t>
            </a:r>
            <a:endParaRPr lang="fr-FR" dirty="0" smtClean="0"/>
          </a:p>
          <a:p>
            <a:pPr lvl="2"/>
            <a:r>
              <a:rPr lang="fr-FR" dirty="0" smtClean="0"/>
              <a:t>les </a:t>
            </a:r>
            <a:r>
              <a:rPr lang="fr-FR" dirty="0"/>
              <a:t>risques de non-respect de la hiérarchie sont considérables.</a:t>
            </a:r>
          </a:p>
          <a:p>
            <a:endParaRPr lang="fr-FR" dirty="0"/>
          </a:p>
          <a:p>
            <a:pPr>
              <a:buFont typeface="Wingdings" panose="05000000000000000000" pitchFamily="2" charset="2"/>
              <a:buChar char="Ø"/>
            </a:pPr>
            <a:r>
              <a:rPr lang="fr-FR" dirty="0" smtClean="0"/>
              <a:t>les </a:t>
            </a:r>
            <a:r>
              <a:rPr lang="fr-FR" dirty="0"/>
              <a:t>problèmes de circulation d’informations et de mauvaises </a:t>
            </a:r>
            <a:r>
              <a:rPr lang="fr-FR" dirty="0" smtClean="0"/>
              <a:t>interprétations. </a:t>
            </a:r>
          </a:p>
          <a:p>
            <a:pPr lvl="1"/>
            <a:r>
              <a:rPr lang="fr-FR" dirty="0" smtClean="0"/>
              <a:t>Souvent </a:t>
            </a:r>
            <a:r>
              <a:rPr lang="fr-FR" dirty="0"/>
              <a:t>source de conflits et de tensions entre employés, l’information et la communication doivent faire l’objet d’un accompagnement permanent.</a:t>
            </a:r>
          </a:p>
        </p:txBody>
      </p:sp>
    </p:spTree>
    <p:extLst>
      <p:ext uri="{BB962C8B-B14F-4D97-AF65-F5344CB8AC3E}">
        <p14:creationId xmlns:p14="http://schemas.microsoft.com/office/powerpoint/2010/main" val="181295948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u="sng" dirty="0"/>
              <a:t>Le management participatif</a:t>
            </a:r>
            <a:endParaRPr lang="fr-FR" dirty="0"/>
          </a:p>
        </p:txBody>
      </p:sp>
      <p:sp>
        <p:nvSpPr>
          <p:cNvPr id="3" name="Espace réservé du contenu 2"/>
          <p:cNvSpPr>
            <a:spLocks noGrp="1"/>
          </p:cNvSpPr>
          <p:nvPr>
            <p:ph idx="1"/>
          </p:nvPr>
        </p:nvSpPr>
        <p:spPr/>
        <p:txBody>
          <a:bodyPr/>
          <a:lstStyle/>
          <a:p>
            <a:r>
              <a:rPr lang="fr-FR" dirty="0"/>
              <a:t>Le management participatif s’appuie sur un développement de la communication au sein de l’entreprise et sur la mise en place de bonnes conditions de travail.</a:t>
            </a:r>
          </a:p>
          <a:p>
            <a:r>
              <a:rPr lang="fr-FR" dirty="0"/>
              <a:t>L’intelligence collective est mise au service d’un projet d’entreprise, du fonctionnement d’un pôle d’entreprise ou de l’entreprise dans son ensemble.</a:t>
            </a:r>
          </a:p>
          <a:p>
            <a:r>
              <a:rPr lang="fr-FR" dirty="0" smtClean="0"/>
              <a:t>Ce </a:t>
            </a:r>
            <a:r>
              <a:rPr lang="fr-FR" dirty="0"/>
              <a:t>style de management renforce la responsabilisation des collaborateurs et leur motivation</a:t>
            </a:r>
            <a:r>
              <a:rPr lang="fr-FR" dirty="0" smtClean="0"/>
              <a:t>.</a:t>
            </a:r>
            <a:r>
              <a:rPr lang="fr-FR" dirty="0"/>
              <a:t> La mise en œuvre du management participatif demande d’investir du temps </a:t>
            </a:r>
            <a:r>
              <a:rPr lang="fr-FR" dirty="0">
                <a:hlinkClick r:id="rId2"/>
              </a:rPr>
              <a:t>pour écouter</a:t>
            </a:r>
            <a:r>
              <a:rPr lang="fr-FR" dirty="0"/>
              <a:t>, </a:t>
            </a:r>
            <a:r>
              <a:rPr lang="fr-FR" dirty="0">
                <a:hlinkClick r:id="rId3"/>
              </a:rPr>
              <a:t>accompagner</a:t>
            </a:r>
            <a:r>
              <a:rPr lang="fr-FR" dirty="0"/>
              <a:t>, guider et a</a:t>
            </a:r>
            <a:r>
              <a:rPr lang="fr-FR" dirty="0">
                <a:hlinkClick r:id="rId4"/>
              </a:rPr>
              <a:t>mener les équipes</a:t>
            </a:r>
            <a:r>
              <a:rPr lang="fr-FR" dirty="0"/>
              <a:t> à être capables de s’investir et de participer aux différents projets du service ou de l’entreprise</a:t>
            </a:r>
          </a:p>
        </p:txBody>
      </p:sp>
    </p:spTree>
    <p:extLst>
      <p:ext uri="{BB962C8B-B14F-4D97-AF65-F5344CB8AC3E}">
        <p14:creationId xmlns:p14="http://schemas.microsoft.com/office/powerpoint/2010/main" val="317869098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r>
              <a:rPr lang="fr-FR" dirty="0" smtClean="0"/>
              <a:t>Chronophage </a:t>
            </a:r>
            <a:r>
              <a:rPr lang="fr-FR" dirty="0"/>
              <a:t>: </a:t>
            </a:r>
            <a:r>
              <a:rPr lang="fr-FR" dirty="0" smtClean="0"/>
              <a:t>(Traduction </a:t>
            </a:r>
            <a:r>
              <a:rPr lang="fr-FR" dirty="0"/>
              <a:t>anglais : </a:t>
            </a:r>
            <a:r>
              <a:rPr lang="fr-FR" dirty="0" smtClean="0"/>
              <a:t>time-</a:t>
            </a:r>
            <a:r>
              <a:rPr lang="fr-FR" dirty="0" err="1" smtClean="0"/>
              <a:t>consuming</a:t>
            </a:r>
            <a:r>
              <a:rPr lang="fr-FR" dirty="0" smtClean="0"/>
              <a:t>) La mise en œuvre du management participatif demande d’investir du temps pour écouter, accompagner, guider et amener les équipes à être capables de s’investir et de participer aux différents projets du service ou de l’entreprise.</a:t>
            </a:r>
          </a:p>
          <a:p>
            <a:endParaRPr lang="fr-FR" dirty="0"/>
          </a:p>
          <a:p>
            <a:endParaRPr lang="fr-FR" dirty="0" smtClean="0"/>
          </a:p>
          <a:p>
            <a:pPr lvl="1"/>
            <a:r>
              <a:rPr lang="fr-FR" dirty="0" smtClean="0"/>
              <a:t>Google	 </a:t>
            </a:r>
          </a:p>
          <a:p>
            <a:pPr lvl="1"/>
            <a:r>
              <a:rPr lang="fr-FR" dirty="0" smtClean="0"/>
              <a:t>Séphora</a:t>
            </a:r>
          </a:p>
          <a:p>
            <a:pPr lvl="1"/>
            <a:r>
              <a:rPr lang="fr-FR" dirty="0" smtClean="0"/>
              <a:t>Auchan</a:t>
            </a:r>
          </a:p>
          <a:p>
            <a:endParaRPr lang="fr-FR" dirty="0"/>
          </a:p>
        </p:txBody>
      </p:sp>
    </p:spTree>
    <p:extLst>
      <p:ext uri="{BB962C8B-B14F-4D97-AF65-F5344CB8AC3E}">
        <p14:creationId xmlns:p14="http://schemas.microsoft.com/office/powerpoint/2010/main" val="417740950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t>Le management participatif</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Le management participatif a le vent en poupe. Il constitue le mode de management le plus ouvert.</a:t>
            </a:r>
          </a:p>
          <a:p>
            <a:endParaRPr lang="fr-FR" dirty="0" smtClean="0"/>
          </a:p>
          <a:p>
            <a:r>
              <a:rPr lang="fr-FR" dirty="0" smtClean="0"/>
              <a:t>Ce style de management attache une importance particulière à ce que les salariés participent à la vie de l’entreprise.</a:t>
            </a:r>
          </a:p>
          <a:p>
            <a:r>
              <a:rPr lang="fr-FR" dirty="0" smtClean="0"/>
              <a:t> Il implique davantage les collaborateurs dans le fonctionnement de l’entreprise, notamment au niveau des prises de décisions qui sont prises de manière transversale.</a:t>
            </a:r>
          </a:p>
          <a:p>
            <a:endParaRPr lang="fr-FR" dirty="0"/>
          </a:p>
        </p:txBody>
      </p:sp>
    </p:spTree>
    <p:extLst>
      <p:ext uri="{BB962C8B-B14F-4D97-AF65-F5344CB8AC3E}">
        <p14:creationId xmlns:p14="http://schemas.microsoft.com/office/powerpoint/2010/main" val="402979118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295422"/>
            <a:ext cx="10972800" cy="815926"/>
          </a:xfrm>
        </p:spPr>
        <p:txBody>
          <a:bodyPr/>
          <a:lstStyle/>
          <a:p>
            <a:r>
              <a:rPr lang="fr-FR" dirty="0" smtClean="0"/>
              <a:t>Conclusion intermédiaire</a:t>
            </a:r>
            <a:br>
              <a:rPr lang="fr-FR" dirty="0" smtClean="0"/>
            </a:b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r>
              <a:rPr lang="fr-FR" dirty="0" smtClean="0"/>
              <a:t>Le management est une question d’équilibre, d’ajustement permanent entre une situation, une typologie d’équipe et les contraintes des tâches.</a:t>
            </a:r>
          </a:p>
          <a:p>
            <a:endParaRPr lang="fr-FR" dirty="0" smtClean="0"/>
          </a:p>
          <a:p>
            <a:r>
              <a:rPr lang="fr-FR" dirty="0" smtClean="0"/>
              <a:t>Un manager doit pouvoir passer d’une approche directive à une prise de décision consultative, </a:t>
            </a:r>
            <a:r>
              <a:rPr lang="fr-FR" dirty="0" err="1" smtClean="0"/>
              <a:t>délégative</a:t>
            </a:r>
            <a:r>
              <a:rPr lang="fr-FR" dirty="0" smtClean="0"/>
              <a:t> ou consensuelle s’il analyse que la situation l’exige.</a:t>
            </a:r>
            <a:endParaRPr lang="fr-FR" dirty="0"/>
          </a:p>
        </p:txBody>
      </p:sp>
    </p:spTree>
    <p:extLst>
      <p:ext uri="{BB962C8B-B14F-4D97-AF65-F5344CB8AC3E}">
        <p14:creationId xmlns:p14="http://schemas.microsoft.com/office/powerpoint/2010/main" val="418109011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FR" sz="6600" dirty="0" smtClean="0"/>
          </a:p>
          <a:p>
            <a:pPr marL="0" indent="0" algn="ctr">
              <a:buNone/>
            </a:pPr>
            <a:r>
              <a:rPr lang="fr-FR" sz="6600" dirty="0" smtClean="0"/>
              <a:t>... </a:t>
            </a:r>
            <a:r>
              <a:rPr lang="fr-FR" sz="6600" dirty="0"/>
              <a:t>au </a:t>
            </a:r>
            <a:r>
              <a:rPr lang="fr-FR" sz="6600" dirty="0" smtClean="0"/>
              <a:t>travail!</a:t>
            </a:r>
          </a:p>
          <a:p>
            <a:pPr marL="0" indent="0" algn="ctr">
              <a:buNone/>
            </a:pPr>
            <a:endParaRPr lang="fr-FR" sz="6600" dirty="0"/>
          </a:p>
          <a:p>
            <a:endParaRPr lang="fr-FR" dirty="0"/>
          </a:p>
        </p:txBody>
      </p:sp>
      <p:pic>
        <p:nvPicPr>
          <p:cNvPr id="5" name="Image 4"/>
          <p:cNvPicPr>
            <a:picLocks noChangeAspect="1"/>
          </p:cNvPicPr>
          <p:nvPr/>
        </p:nvPicPr>
        <p:blipFill>
          <a:blip r:embed="rId3"/>
          <a:stretch>
            <a:fillRect/>
          </a:stretch>
        </p:blipFill>
        <p:spPr>
          <a:xfrm>
            <a:off x="3811844" y="3926758"/>
            <a:ext cx="4444268" cy="2488790"/>
          </a:xfrm>
          <a:prstGeom prst="rect">
            <a:avLst/>
          </a:prstGeom>
        </p:spPr>
      </p:pic>
    </p:spTree>
    <p:extLst>
      <p:ext uri="{BB962C8B-B14F-4D97-AF65-F5344CB8AC3E}">
        <p14:creationId xmlns:p14="http://schemas.microsoft.com/office/powerpoint/2010/main" val="254052169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7191375" y="6308725"/>
            <a:ext cx="2738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algn="r" eaLnBrk="1" hangingPunct="1">
              <a:lnSpc>
                <a:spcPct val="100000"/>
              </a:lnSpc>
              <a:spcBef>
                <a:spcPct val="0"/>
              </a:spcBef>
              <a:buClrTx/>
              <a:buSzTx/>
              <a:buFontTx/>
              <a:buNone/>
            </a:pPr>
            <a:r>
              <a:rPr lang="fr-CA" altLang="fr-FR" sz="900" b="1">
                <a:latin typeface="Verdana" panose="020B0604030504040204" pitchFamily="34" charset="0"/>
                <a:cs typeface="Arial" panose="020B0604020202020204" pitchFamily="34" charset="0"/>
              </a:rPr>
              <a:t>Source: «Surviving The Project Age - An Agile Framework», Claude EMOND</a:t>
            </a:r>
            <a:endParaRPr lang="fr-CA" altLang="fr-FR" sz="900">
              <a:latin typeface="Verdana" panose="020B0604030504040204" pitchFamily="34" charset="0"/>
              <a:cs typeface="Arial" panose="020B0604020202020204" pitchFamily="34" charset="0"/>
            </a:endParaRPr>
          </a:p>
        </p:txBody>
      </p:sp>
      <p:sp>
        <p:nvSpPr>
          <p:cNvPr id="33795" name="Rectangle 2"/>
          <p:cNvSpPr txBox="1">
            <a:spLocks noChangeArrowheads="1"/>
          </p:cNvSpPr>
          <p:nvPr/>
        </p:nvSpPr>
        <p:spPr bwMode="auto">
          <a:xfrm>
            <a:off x="1649413" y="209551"/>
            <a:ext cx="45323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857250" indent="-285750">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276350" indent="-228600">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95450" indent="-228600">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114550" indent="-228600">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7175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302895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8615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94335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eaLnBrk="1" hangingPunct="1">
              <a:lnSpc>
                <a:spcPct val="80000"/>
              </a:lnSpc>
              <a:spcBef>
                <a:spcPct val="0"/>
              </a:spcBef>
              <a:buClrTx/>
              <a:buSzTx/>
              <a:buFontTx/>
              <a:buNone/>
            </a:pPr>
            <a:r>
              <a:rPr lang="fr-FR" altLang="fr-FR" b="1">
                <a:latin typeface="Arial" panose="020B0604020202020204" pitchFamily="34" charset="0"/>
              </a:rPr>
              <a:t>Contenu du cours</a:t>
            </a:r>
            <a:endParaRPr lang="fr-CA" altLang="fr-FR" b="1">
              <a:latin typeface="Arial" panose="020B0604020202020204" pitchFamily="34" charset="0"/>
            </a:endParaRPr>
          </a:p>
        </p:txBody>
      </p:sp>
      <p:pic>
        <p:nvPicPr>
          <p:cNvPr id="11" name="Picture 3">
            <a:extLst>
              <a:ext uri="{FF2B5EF4-FFF2-40B4-BE49-F238E27FC236}">
                <a16:creationId xmlns:a16="http://schemas.microsoft.com/office/drawing/2014/main" id="{D2351FC8-57BB-4171-A7A0-476C468471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 t="21538" r="460" b="22218"/>
          <a:stretch/>
        </p:blipFill>
        <p:spPr bwMode="auto">
          <a:xfrm>
            <a:off x="1496371" y="-1"/>
            <a:ext cx="9171631" cy="6858001"/>
          </a:xfrm>
          <a:prstGeom prst="rect">
            <a:avLst/>
          </a:prstGeom>
          <a:noFill/>
          <a:ln>
            <a:noFill/>
          </a:ln>
          <a:effectLst>
            <a:outerShdw blurRad="50800" dist="50800" dir="5400000" algn="ctr" rotWithShape="0">
              <a:srgbClr val="000000">
                <a:alpha val="62000"/>
              </a:srgbClr>
            </a:outerShdw>
            <a:reflection stA="42000"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7" name="Picture 2" descr="C:\Users\Claude\Downloads\images\c3a9volution-du-managem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2988" y="244475"/>
            <a:ext cx="7758112"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3"/>
          <p:cNvSpPr>
            <a:spLocks noChangeArrowheads="1"/>
          </p:cNvSpPr>
          <p:nvPr/>
        </p:nvSpPr>
        <p:spPr bwMode="auto">
          <a:xfrm>
            <a:off x="6996114" y="965201"/>
            <a:ext cx="1457325" cy="5313363"/>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algn="r">
              <a:lnSpc>
                <a:spcPct val="100000"/>
              </a:lnSpc>
              <a:spcBef>
                <a:spcPct val="0"/>
              </a:spcBef>
              <a:buClrTx/>
              <a:buSzTx/>
              <a:buFontTx/>
              <a:buNone/>
            </a:pPr>
            <a:endParaRPr kumimoji="1" lang="fr-CA" altLang="fr-FR">
              <a:latin typeface="Verdana" panose="020B0604030504040204" pitchFamily="34" charset="0"/>
              <a:cs typeface="Arial" panose="020B0604020202020204" pitchFamily="34" charset="0"/>
            </a:endParaRPr>
          </a:p>
        </p:txBody>
      </p:sp>
      <p:sp>
        <p:nvSpPr>
          <p:cNvPr id="33799" name="Rectangle 4"/>
          <p:cNvSpPr>
            <a:spLocks noChangeArrowheads="1"/>
          </p:cNvSpPr>
          <p:nvPr/>
        </p:nvSpPr>
        <p:spPr bwMode="auto">
          <a:xfrm>
            <a:off x="1649413" y="6343650"/>
            <a:ext cx="8801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algn="ctr" eaLnBrk="1" hangingPunct="1">
              <a:lnSpc>
                <a:spcPct val="100000"/>
              </a:lnSpc>
              <a:spcBef>
                <a:spcPct val="0"/>
              </a:spcBef>
              <a:buClrTx/>
              <a:buSzTx/>
              <a:buFontTx/>
              <a:buNone/>
            </a:pPr>
            <a:r>
              <a:rPr lang="fr-CA" altLang="fr-FR" sz="1300" b="1" dirty="0" smtClean="0">
                <a:latin typeface="Arial" panose="020B0604020202020204" pitchFamily="34" charset="0"/>
                <a:cs typeface="Arial" panose="020B0604020202020204" pitchFamily="34" charset="0"/>
              </a:rPr>
              <a:t>/</a:t>
            </a:r>
            <a:endParaRPr lang="fr-CA" altLang="fr-FR"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15984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335" y="967069"/>
            <a:ext cx="5810699" cy="5197756"/>
          </a:xfrm>
          <a:prstGeom prst="rect">
            <a:avLst/>
          </a:prstGeom>
        </p:spPr>
      </p:pic>
    </p:spTree>
    <p:extLst>
      <p:ext uri="{BB962C8B-B14F-4D97-AF65-F5344CB8AC3E}">
        <p14:creationId xmlns:p14="http://schemas.microsoft.com/office/powerpoint/2010/main" val="419249274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 devenu le manager ?</a:t>
            </a:r>
            <a:endParaRPr lang="fr-FR" dirty="0"/>
          </a:p>
        </p:txBody>
      </p:sp>
      <p:sp>
        <p:nvSpPr>
          <p:cNvPr id="3" name="Espace réservé du contenu 2"/>
          <p:cNvSpPr>
            <a:spLocks noGrp="1"/>
          </p:cNvSpPr>
          <p:nvPr>
            <p:ph idx="1"/>
          </p:nvPr>
        </p:nvSpPr>
        <p:spPr/>
        <p:txBody>
          <a:bodyPr/>
          <a:lstStyle/>
          <a:p>
            <a:r>
              <a:rPr lang="fr-FR" dirty="0" smtClean="0"/>
              <a:t>Il était autoritaire, paternaliste, délégatif, persuasif, participatif</a:t>
            </a:r>
          </a:p>
          <a:p>
            <a:endParaRPr lang="fr-FR" dirty="0"/>
          </a:p>
          <a:p>
            <a:r>
              <a:rPr lang="fr-FR" dirty="0" smtClean="0"/>
              <a:t>On lui demande d’être leader, psychologue, coach, assertif, disponible mais non envahissant</a:t>
            </a:r>
          </a:p>
          <a:p>
            <a:r>
              <a:rPr lang="fr-FR" dirty="0" smtClean="0"/>
              <a:t>Il doit savoir s’adapter à chaque situation,</a:t>
            </a:r>
          </a:p>
          <a:p>
            <a:endParaRPr lang="fr-FR" dirty="0"/>
          </a:p>
          <a:p>
            <a:pPr lvl="3">
              <a:buFont typeface="Wingdings" panose="05000000000000000000" pitchFamily="2" charset="2"/>
              <a:buChar char="v"/>
            </a:pPr>
            <a:r>
              <a:rPr lang="fr-FR" sz="4000" dirty="0" smtClean="0"/>
              <a:t>Comment ?</a:t>
            </a:r>
          </a:p>
          <a:p>
            <a:pPr marL="0" indent="0">
              <a:buNone/>
            </a:pPr>
            <a:r>
              <a:rPr lang="fr-FR" dirty="0" smtClean="0"/>
              <a:t> </a:t>
            </a:r>
          </a:p>
          <a:p>
            <a:endParaRPr lang="fr-FR" dirty="0" smtClean="0"/>
          </a:p>
          <a:p>
            <a:endParaRPr lang="fr-FR" dirty="0"/>
          </a:p>
        </p:txBody>
      </p:sp>
    </p:spTree>
    <p:extLst>
      <p:ext uri="{BB962C8B-B14F-4D97-AF65-F5344CB8AC3E}">
        <p14:creationId xmlns:p14="http://schemas.microsoft.com/office/powerpoint/2010/main" val="296638505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78354" y="1369218"/>
            <a:ext cx="5635292" cy="4119563"/>
          </a:xfrm>
          <a:prstGeom prst="rect">
            <a:avLst/>
          </a:prstGeom>
        </p:spPr>
      </p:pic>
      <p:sp>
        <p:nvSpPr>
          <p:cNvPr id="3" name="Rectangle 2"/>
          <p:cNvSpPr/>
          <p:nvPr/>
        </p:nvSpPr>
        <p:spPr>
          <a:xfrm>
            <a:off x="5103696" y="5620412"/>
            <a:ext cx="1637500" cy="369332"/>
          </a:xfrm>
          <a:prstGeom prst="rect">
            <a:avLst/>
          </a:prstGeom>
        </p:spPr>
        <p:txBody>
          <a:bodyPr wrap="none">
            <a:spAutoFit/>
          </a:bodyPr>
          <a:lstStyle/>
          <a:p>
            <a:r>
              <a:rPr lang="fr-FR" dirty="0" smtClean="0">
                <a:latin typeface="Tahoma" panose="020B0604030504040204" pitchFamily="34" charset="0"/>
              </a:rPr>
              <a:t>Tous leaders ?</a:t>
            </a:r>
            <a:endParaRPr lang="fr-FR" dirty="0"/>
          </a:p>
        </p:txBody>
      </p:sp>
    </p:spTree>
    <p:extLst>
      <p:ext uri="{BB962C8B-B14F-4D97-AF65-F5344CB8AC3E}">
        <p14:creationId xmlns:p14="http://schemas.microsoft.com/office/powerpoint/2010/main" val="31401204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Prêts à devenir leader </a:t>
            </a:r>
            <a:r>
              <a:rPr lang="fr-FR" dirty="0" err="1"/>
              <a:t>ship</a:t>
            </a:r>
            <a:r>
              <a:rPr lang="fr-FR" dirty="0"/>
              <a:t>?</a:t>
            </a: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sz="2400" dirty="0"/>
              <a:t>Les 4 « lois » du leadership </a:t>
            </a:r>
            <a:r>
              <a:rPr lang="fr-FR" sz="2400" dirty="0" smtClean="0"/>
              <a:t>situationnel</a:t>
            </a:r>
          </a:p>
          <a:p>
            <a:endParaRPr lang="fr-FR" sz="2400" dirty="0"/>
          </a:p>
          <a:p>
            <a:pPr marL="514350" indent="-514350">
              <a:buFont typeface="+mj-lt"/>
              <a:buAutoNum type="romanUcPeriod"/>
            </a:pPr>
            <a:r>
              <a:rPr lang="fr-FR" sz="2400" dirty="0"/>
              <a:t>L’efficacité d’un leader passe par le développement des personnes dont il a la responsabilité</a:t>
            </a:r>
          </a:p>
          <a:p>
            <a:pPr marL="514350" indent="-514350">
              <a:buFont typeface="+mj-lt"/>
              <a:buAutoNum type="romanUcPeriod"/>
            </a:pPr>
            <a:r>
              <a:rPr lang="fr-FR" sz="2400" dirty="0"/>
              <a:t>L’efficacité consiste à </a:t>
            </a:r>
            <a:r>
              <a:rPr lang="fr-FR" sz="2400" b="1" dirty="0">
                <a:solidFill>
                  <a:srgbClr val="7030A0"/>
                </a:solidFill>
              </a:rPr>
              <a:t>adopter, à un instant donné</a:t>
            </a:r>
            <a:r>
              <a:rPr lang="fr-FR" sz="2400" dirty="0"/>
              <a:t>, </a:t>
            </a:r>
            <a:r>
              <a:rPr lang="fr-FR" sz="2400" b="1" dirty="0">
                <a:solidFill>
                  <a:srgbClr val="7030A0"/>
                </a:solidFill>
              </a:rPr>
              <a:t>le ou les styles </a:t>
            </a:r>
            <a:r>
              <a:rPr lang="fr-FR" sz="2400" dirty="0"/>
              <a:t>que commande la situation</a:t>
            </a:r>
          </a:p>
          <a:p>
            <a:pPr marL="514350" indent="-514350">
              <a:buFont typeface="+mj-lt"/>
              <a:buAutoNum type="romanUcPeriod"/>
            </a:pPr>
            <a:r>
              <a:rPr lang="fr-FR" sz="2400" dirty="0"/>
              <a:t>L’efficacité consiste à </a:t>
            </a:r>
            <a:r>
              <a:rPr lang="fr-FR" sz="2400" b="1" dirty="0">
                <a:solidFill>
                  <a:srgbClr val="7030A0"/>
                </a:solidFill>
              </a:rPr>
              <a:t>évaluer</a:t>
            </a:r>
            <a:r>
              <a:rPr lang="fr-FR" sz="2400" dirty="0"/>
              <a:t> en permanence </a:t>
            </a:r>
            <a:r>
              <a:rPr lang="fr-FR" sz="2400" dirty="0" smtClean="0"/>
              <a:t>des </a:t>
            </a:r>
            <a:r>
              <a:rPr lang="fr-FR" sz="2400" dirty="0"/>
              <a:t>personnes et des </a:t>
            </a:r>
            <a:r>
              <a:rPr lang="fr-FR" sz="2400" dirty="0" err="1" smtClean="0"/>
              <a:t>groupes</a:t>
            </a:r>
            <a:r>
              <a:rPr lang="fr-FR" sz="2400" b="1" dirty="0" err="1"/>
              <a:t>l’autonomie</a:t>
            </a:r>
            <a:r>
              <a:rPr lang="fr-FR" sz="2400" b="1" dirty="0"/>
              <a:t> </a:t>
            </a:r>
            <a:endParaRPr lang="fr-FR" sz="2400" dirty="0"/>
          </a:p>
          <a:p>
            <a:pPr marL="514350" indent="-514350">
              <a:buFont typeface="+mj-lt"/>
              <a:buAutoNum type="romanUcPeriod"/>
            </a:pPr>
            <a:r>
              <a:rPr lang="fr-FR" sz="2400" dirty="0"/>
              <a:t>Le rôle d’un leader est de créer les conditions propices au développement de cette </a:t>
            </a:r>
            <a:r>
              <a:rPr lang="fr-FR" sz="2400" b="1" dirty="0">
                <a:solidFill>
                  <a:srgbClr val="7030A0"/>
                </a:solidFill>
              </a:rPr>
              <a:t>autonomie</a:t>
            </a:r>
          </a:p>
          <a:p>
            <a:endParaRPr lang="fr-FR" sz="2400" dirty="0"/>
          </a:p>
        </p:txBody>
      </p:sp>
    </p:spTree>
    <p:extLst>
      <p:ext uri="{BB962C8B-B14F-4D97-AF65-F5344CB8AC3E}">
        <p14:creationId xmlns:p14="http://schemas.microsoft.com/office/powerpoint/2010/main" val="247962205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a:t>
            </a:r>
            <a:endParaRPr lang="fr-FR" dirty="0"/>
          </a:p>
        </p:txBody>
      </p:sp>
      <p:sp>
        <p:nvSpPr>
          <p:cNvPr id="3" name="Espace réservé du contenu 2"/>
          <p:cNvSpPr>
            <a:spLocks noGrp="1"/>
          </p:cNvSpPr>
          <p:nvPr>
            <p:ph idx="1"/>
          </p:nvPr>
        </p:nvSpPr>
        <p:spPr>
          <a:xfrm>
            <a:off x="206597" y="1260750"/>
            <a:ext cx="11468100" cy="4848225"/>
          </a:xfrm>
        </p:spPr>
        <p:txBody>
          <a:bodyPr/>
          <a:lstStyle/>
          <a:p>
            <a:r>
              <a:rPr lang="fr-FR" dirty="0" smtClean="0"/>
              <a:t>PARLONS </a:t>
            </a:r>
            <a:r>
              <a:rPr lang="fr-FR" dirty="0" smtClean="0">
                <a:solidFill>
                  <a:srgbClr val="7030A0"/>
                </a:solidFill>
              </a:rPr>
              <a:t>AGILITÉ</a:t>
            </a:r>
          </a:p>
          <a:p>
            <a:endParaRPr lang="fr-FR" dirty="0"/>
          </a:p>
          <a:p>
            <a:r>
              <a:rPr lang="fr-FR" dirty="0" smtClean="0"/>
              <a:t>A quoi cela vous fait penser?</a:t>
            </a:r>
          </a:p>
          <a:p>
            <a:endParaRPr lang="fr-FR" dirty="0" smtClean="0"/>
          </a:p>
          <a:p>
            <a:r>
              <a:rPr lang="fr-FR" dirty="0" smtClean="0"/>
              <a:t>Exemple, prenons cette initiation:  pour ceux qui ont choisi d’être là c’est une transmission. Cependant, un cours Magistral, comme aujourd’hui, permet certaines méthodes agiles mais peu! .</a:t>
            </a:r>
          </a:p>
          <a:p>
            <a:r>
              <a:rPr lang="fr-FR" dirty="0" smtClean="0"/>
              <a:t>mettre </a:t>
            </a:r>
            <a:r>
              <a:rPr lang="fr-FR" dirty="0"/>
              <a:t>vie et du dynamisme à </a:t>
            </a:r>
            <a:r>
              <a:rPr lang="fr-FR" dirty="0" smtClean="0"/>
              <a:t>ce que je(vous) souhaite(z) transmettre</a:t>
            </a:r>
          </a:p>
          <a:p>
            <a:r>
              <a:rPr lang="fr-FR" dirty="0" smtClean="0"/>
              <a:t> Etre </a:t>
            </a:r>
            <a:r>
              <a:rPr lang="fr-FR" dirty="0"/>
              <a:t>remonté(e) à </a:t>
            </a:r>
            <a:r>
              <a:rPr lang="fr-FR" dirty="0" smtClean="0"/>
              <a:t>bloc,  enjoué(e</a:t>
            </a:r>
            <a:r>
              <a:rPr lang="fr-FR" dirty="0"/>
              <a:t>), content(e) d’être ici avec </a:t>
            </a:r>
            <a:r>
              <a:rPr lang="fr-FR" dirty="0" smtClean="0"/>
              <a:t>vous, </a:t>
            </a:r>
          </a:p>
          <a:p>
            <a:r>
              <a:rPr lang="fr-FR" dirty="0" smtClean="0"/>
              <a:t>Curieux(se), impatiente de mieux vous connaitre en TD, ou vous pourrez vous présenter individuellement.</a:t>
            </a:r>
            <a:endParaRPr lang="fr-FR" dirty="0"/>
          </a:p>
        </p:txBody>
      </p:sp>
      <p:sp>
        <p:nvSpPr>
          <p:cNvPr id="5" name="Flèche droite 4"/>
          <p:cNvSpPr/>
          <p:nvPr/>
        </p:nvSpPr>
        <p:spPr bwMode="auto">
          <a:xfrm>
            <a:off x="1224952" y="10127413"/>
            <a:ext cx="978408" cy="484632"/>
          </a:xfrm>
          <a:prstGeom prst="rightArrow">
            <a:avLst>
              <a:gd name="adj1" fmla="val 50000"/>
              <a:gd name="adj2" fmla="val 46440"/>
            </a:avLst>
          </a:prstGeom>
          <a:solidFill>
            <a:schemeClr val="accent1"/>
          </a:solidFill>
          <a:ln w="9525" cap="flat" cmpd="sng" algn="ctr">
            <a:solidFill>
              <a:srgbClr val="0067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fr-FR" sz="2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57452565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objectif…le même horizon pour tous!</a:t>
            </a:r>
            <a:endParaRPr lang="fr-FR" dirty="0"/>
          </a:p>
        </p:txBody>
      </p:sp>
      <p:sp>
        <p:nvSpPr>
          <p:cNvPr id="3" name="Espace réservé du contenu 2"/>
          <p:cNvSpPr>
            <a:spLocks noGrp="1"/>
          </p:cNvSpPr>
          <p:nvPr>
            <p:ph idx="1"/>
          </p:nvPr>
        </p:nvSpPr>
        <p:spPr/>
        <p:txBody>
          <a:bodyPr/>
          <a:lstStyle/>
          <a:p>
            <a:r>
              <a:rPr lang="fr-FR" dirty="0"/>
              <a:t> l’objectif de la séance, le bienfait que cela va leur apporter, l’outil  . Vous devez voir votre intérêt </a:t>
            </a:r>
            <a:r>
              <a:rPr lang="fr-FR" dirty="0" smtClean="0"/>
              <a:t>personnel</a:t>
            </a:r>
          </a:p>
          <a:p>
            <a:endParaRPr lang="fr-FR" dirty="0"/>
          </a:p>
          <a:p>
            <a:r>
              <a:rPr lang="fr-FR" dirty="0" smtClean="0"/>
              <a:t>Quel est votre intérêt  d’être la aujourd’hui?</a:t>
            </a:r>
          </a:p>
          <a:p>
            <a:r>
              <a:rPr lang="fr-FR" dirty="0" smtClean="0"/>
              <a:t>Prise de conscience</a:t>
            </a:r>
          </a:p>
          <a:p>
            <a:r>
              <a:rPr lang="fr-FR" dirty="0" smtClean="0"/>
              <a:t>Connaissance</a:t>
            </a:r>
          </a:p>
          <a:p>
            <a:r>
              <a:rPr lang="fr-FR" dirty="0" smtClean="0"/>
              <a:t>Écoute pour attitudes possibles</a:t>
            </a:r>
          </a:p>
          <a:p>
            <a:r>
              <a:rPr lang="fr-FR" dirty="0" smtClean="0"/>
              <a:t>Créer un sentiment d’équipe entre les promos…</a:t>
            </a:r>
          </a:p>
          <a:p>
            <a:r>
              <a:rPr lang="fr-FR" dirty="0" smtClean="0"/>
              <a:t>Échanger avec eux?</a:t>
            </a:r>
            <a:endParaRPr lang="fr-FR" dirty="0"/>
          </a:p>
        </p:txBody>
      </p:sp>
    </p:spTree>
    <p:extLst>
      <p:ext uri="{BB962C8B-B14F-4D97-AF65-F5344CB8AC3E}">
        <p14:creationId xmlns:p14="http://schemas.microsoft.com/office/powerpoint/2010/main" val="24247987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Mon modèle : Pilote</a:t>
            </a:r>
            <a:endParaRPr lang="fr-FR" dirty="0"/>
          </a:p>
        </p:txBody>
      </p:sp>
      <p:sp>
        <p:nvSpPr>
          <p:cNvPr id="3" name="Espace réservé du contenu 2"/>
          <p:cNvSpPr>
            <a:spLocks noGrp="1"/>
          </p:cNvSpPr>
          <p:nvPr>
            <p:ph idx="1"/>
          </p:nvPr>
        </p:nvSpPr>
        <p:spPr/>
        <p:txBody>
          <a:bodyPr/>
          <a:lstStyle/>
          <a:p>
            <a:r>
              <a:rPr lang="fr-FR" dirty="0" smtClean="0"/>
              <a:t>Mon guide d’action pour toute équipe : d’abord être pilote!</a:t>
            </a:r>
          </a:p>
          <a:p>
            <a:r>
              <a:rPr lang="fr-FR" dirty="0" smtClean="0"/>
              <a:t>Préparer le voyage, </a:t>
            </a:r>
          </a:p>
          <a:p>
            <a:pPr lvl="7"/>
            <a:r>
              <a:rPr lang="fr-FR" dirty="0" smtClean="0"/>
              <a:t>: quelle destination? Le But, bien regarder le même horizon</a:t>
            </a:r>
          </a:p>
          <a:p>
            <a:pPr lvl="7"/>
            <a:r>
              <a:rPr lang="fr-FR" dirty="0" smtClean="0"/>
              <a:t>Etre clair sur la destination! </a:t>
            </a:r>
          </a:p>
          <a:p>
            <a:pPr lvl="7"/>
            <a:r>
              <a:rPr lang="fr-FR" dirty="0" smtClean="0"/>
              <a:t>Présenter les étapes, les difficultés, les moyens disponibles</a:t>
            </a:r>
          </a:p>
          <a:p>
            <a:pPr lvl="7"/>
            <a:r>
              <a:rPr lang="fr-FR" dirty="0" smtClean="0"/>
              <a:t>Piloter l’embarcation</a:t>
            </a:r>
          </a:p>
          <a:p>
            <a:r>
              <a:rPr lang="fr-FR" dirty="0" smtClean="0"/>
              <a:t>Tout le monde n’est pas forcément prêt a accepter un leader, surtout si vous n’</a:t>
            </a:r>
            <a:r>
              <a:rPr lang="fr-FR" dirty="0"/>
              <a:t>ê</a:t>
            </a:r>
            <a:r>
              <a:rPr lang="fr-FR" dirty="0" smtClean="0"/>
              <a:t>tes pas certain de votre assurance,</a:t>
            </a:r>
          </a:p>
          <a:p>
            <a:r>
              <a:rPr lang="fr-FR" dirty="0" smtClean="0"/>
              <a:t>Mais vous subdivisez les taches… pour être fiable, les rassurer, présenter l’objectif : les guider développe leurs motivations et leurs compétences attendues. L’objectif est de mettre les collègues en situation de maturité le plus rapidement possible pour développer leur autonomie.</a:t>
            </a:r>
          </a:p>
          <a:p>
            <a:endParaRPr lang="fr-FR" dirty="0"/>
          </a:p>
          <a:p>
            <a:pPr lvl="7"/>
            <a:endParaRPr lang="fr-FR" dirty="0" smtClean="0"/>
          </a:p>
          <a:p>
            <a:pPr lvl="7"/>
            <a:endParaRPr lang="fr-FR" dirty="0"/>
          </a:p>
          <a:p>
            <a:pPr lvl="7"/>
            <a:endParaRPr lang="fr-FR" dirty="0" smtClean="0"/>
          </a:p>
          <a:p>
            <a:pPr lvl="7"/>
            <a:endParaRPr lang="fr-FR" dirty="0"/>
          </a:p>
        </p:txBody>
      </p:sp>
    </p:spTree>
    <p:extLst>
      <p:ext uri="{BB962C8B-B14F-4D97-AF65-F5344CB8AC3E}">
        <p14:creationId xmlns:p14="http://schemas.microsoft.com/office/powerpoint/2010/main" val="231680905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Motivation</a:t>
            </a:r>
            <a:endParaRPr lang="fr-FR" dirty="0"/>
          </a:p>
        </p:txBody>
      </p:sp>
      <p:sp>
        <p:nvSpPr>
          <p:cNvPr id="3" name="Espace réservé du contenu 2"/>
          <p:cNvSpPr>
            <a:spLocks noGrp="1"/>
          </p:cNvSpPr>
          <p:nvPr>
            <p:ph idx="1"/>
          </p:nvPr>
        </p:nvSpPr>
        <p:spPr/>
        <p:txBody>
          <a:bodyPr/>
          <a:lstStyle/>
          <a:p>
            <a:r>
              <a:rPr lang="fr-FR" dirty="0"/>
              <a:t>Mais, pour être en adéquation il faudrait aussi </a:t>
            </a:r>
            <a:r>
              <a:rPr lang="fr-FR" dirty="0" smtClean="0"/>
              <a:t>:</a:t>
            </a:r>
          </a:p>
          <a:p>
            <a:endParaRPr lang="fr-FR" dirty="0"/>
          </a:p>
          <a:p>
            <a:r>
              <a:rPr lang="fr-FR" dirty="0"/>
              <a:t>Varier les supports pédagogiques, </a:t>
            </a:r>
            <a:endParaRPr lang="fr-FR" dirty="0" smtClean="0"/>
          </a:p>
          <a:p>
            <a:r>
              <a:rPr lang="fr-FR" dirty="0" smtClean="0"/>
              <a:t>varier </a:t>
            </a:r>
            <a:r>
              <a:rPr lang="fr-FR" dirty="0"/>
              <a:t>les méthodes : travail individuel / travail de groupe.</a:t>
            </a:r>
          </a:p>
          <a:p>
            <a:r>
              <a:rPr lang="fr-FR" dirty="0"/>
              <a:t>Utilisez des techniques de créativité, </a:t>
            </a:r>
            <a:r>
              <a:rPr lang="fr-FR" dirty="0" smtClean="0"/>
              <a:t> </a:t>
            </a:r>
            <a:r>
              <a:rPr lang="fr-FR" dirty="0"/>
              <a:t>bouger, </a:t>
            </a:r>
          </a:p>
          <a:p>
            <a:r>
              <a:rPr lang="fr-FR" dirty="0" smtClean="0"/>
              <a:t>Vous impliquer par l’action !</a:t>
            </a:r>
          </a:p>
          <a:p>
            <a:endParaRPr lang="fr-FR" dirty="0"/>
          </a:p>
          <a:p>
            <a:r>
              <a:rPr lang="fr-FR" dirty="0" smtClean="0"/>
              <a:t>Et si certains ont des doutes sur leur présence : alors pourquoi pas en profiter? Vous avez ce « luxe » </a:t>
            </a:r>
            <a:endParaRPr lang="fr-FR" dirty="0"/>
          </a:p>
          <a:p>
            <a:endParaRPr lang="fr-FR" dirty="0"/>
          </a:p>
        </p:txBody>
      </p:sp>
    </p:spTree>
    <p:extLst>
      <p:ext uri="{BB962C8B-B14F-4D97-AF65-F5344CB8AC3E}">
        <p14:creationId xmlns:p14="http://schemas.microsoft.com/office/powerpoint/2010/main" val="8975191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Motivation, intérêt?</a:t>
            </a:r>
            <a:endParaRPr lang="fr-FR" dirty="0"/>
          </a:p>
        </p:txBody>
      </p:sp>
      <p:sp>
        <p:nvSpPr>
          <p:cNvPr id="3" name="Espace réservé du contenu 2"/>
          <p:cNvSpPr>
            <a:spLocks noGrp="1"/>
          </p:cNvSpPr>
          <p:nvPr>
            <p:ph idx="1"/>
          </p:nvPr>
        </p:nvSpPr>
        <p:spPr/>
        <p:txBody>
          <a:bodyPr/>
          <a:lstStyle/>
          <a:p>
            <a:r>
              <a:rPr lang="fr-FR" sz="2400" dirty="0" smtClean="0"/>
              <a:t>Vous découvrez les besoins qui ont crée le management, puis le management qui a suivi,</a:t>
            </a:r>
          </a:p>
          <a:p>
            <a:r>
              <a:rPr lang="fr-FR" sz="2400" dirty="0" smtClean="0"/>
              <a:t>Après les grandes règles à connaitre : nous passons aux subtilités retenues.</a:t>
            </a:r>
          </a:p>
          <a:p>
            <a:r>
              <a:rPr lang="fr-FR" sz="2400" dirty="0" smtClean="0"/>
              <a:t>Chaque période à laissé un héritage a exploiter pour les méthodes en cours d’évolution. C’est un cercle qui va continuer d’évoluer, de plus en plus vite. Mon but est que vous soyez vigilants et prêts à comprendre les codes qu’il y a derrière. Vous permettre de comprendre et d’être réactifs</a:t>
            </a:r>
            <a:endParaRPr lang="fr-FR" sz="2400" dirty="0"/>
          </a:p>
          <a:p>
            <a:r>
              <a:rPr lang="fr-FR" sz="2400" dirty="0" smtClean="0"/>
              <a:t>Votre chance précisée hier, car j’y crois. Y croyez vous aussi ?</a:t>
            </a:r>
          </a:p>
          <a:p>
            <a:r>
              <a:rPr lang="fr-FR" sz="2400" dirty="0" smtClean="0"/>
              <a:t>Alors réussir de cette séance</a:t>
            </a:r>
            <a:r>
              <a:rPr lang="fr-FR" dirty="0" smtClean="0"/>
              <a:t>.</a:t>
            </a:r>
            <a:endParaRPr lang="fr-FR" dirty="0"/>
          </a:p>
          <a:p>
            <a:pPr marL="0" indent="0">
              <a:buNone/>
            </a:pPr>
            <a:r>
              <a:rPr lang="fr-FR" dirty="0" smtClean="0"/>
              <a:t> </a:t>
            </a:r>
            <a:endParaRPr lang="fr-FR" dirty="0"/>
          </a:p>
          <a:p>
            <a:endParaRPr lang="fr-FR" dirty="0"/>
          </a:p>
          <a:p>
            <a:endParaRPr lang="fr-FR" dirty="0"/>
          </a:p>
          <a:p>
            <a:endParaRPr lang="fr-FR" dirty="0"/>
          </a:p>
        </p:txBody>
      </p:sp>
    </p:spTree>
    <p:extLst>
      <p:ext uri="{BB962C8B-B14F-4D97-AF65-F5344CB8AC3E}">
        <p14:creationId xmlns:p14="http://schemas.microsoft.com/office/powerpoint/2010/main" val="311806709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Rêvons un peu..</a:t>
            </a:r>
            <a:endParaRPr lang="fr-FR" dirty="0"/>
          </a:p>
        </p:txBody>
      </p:sp>
      <p:sp>
        <p:nvSpPr>
          <p:cNvPr id="3" name="Espace réservé du contenu 2"/>
          <p:cNvSpPr>
            <a:spLocks noGrp="1"/>
          </p:cNvSpPr>
          <p:nvPr>
            <p:ph idx="1"/>
          </p:nvPr>
        </p:nvSpPr>
        <p:spPr/>
        <p:txBody>
          <a:bodyPr>
            <a:normAutofit/>
          </a:bodyPr>
          <a:lstStyle/>
          <a:p>
            <a:pPr marL="514350" indent="-514350">
              <a:buFont typeface="+mj-lt"/>
              <a:buAutoNum type="arabicPeriod"/>
            </a:pPr>
            <a:r>
              <a:rPr lang="fr-FR" dirty="0" smtClean="0"/>
              <a:t>Démarrez </a:t>
            </a:r>
            <a:r>
              <a:rPr lang="fr-FR" dirty="0"/>
              <a:t>la journée avec votre </a:t>
            </a:r>
            <a:r>
              <a:rPr lang="fr-FR" dirty="0" smtClean="0"/>
              <a:t>To Do </a:t>
            </a:r>
            <a:r>
              <a:rPr lang="fr-FR" dirty="0" err="1"/>
              <a:t>list</a:t>
            </a:r>
            <a:r>
              <a:rPr lang="fr-FR" dirty="0"/>
              <a:t> </a:t>
            </a:r>
            <a:endParaRPr lang="fr-FR" dirty="0" smtClean="0"/>
          </a:p>
          <a:p>
            <a:pPr marL="514350" indent="-514350">
              <a:buFont typeface="+mj-lt"/>
              <a:buAutoNum type="arabicPeriod"/>
            </a:pPr>
            <a:endParaRPr lang="fr-FR" dirty="0"/>
          </a:p>
          <a:p>
            <a:pPr marL="514350" indent="-514350">
              <a:buFont typeface="+mj-lt"/>
              <a:buAutoNum type="arabicPeriod"/>
            </a:pPr>
            <a:r>
              <a:rPr lang="fr-FR" dirty="0"/>
              <a:t>Vous y </a:t>
            </a:r>
            <a:r>
              <a:rPr lang="fr-FR" dirty="0" smtClean="0"/>
              <a:t>arrivez!</a:t>
            </a:r>
          </a:p>
          <a:p>
            <a:pPr marL="514350" indent="-514350">
              <a:buFont typeface="+mj-lt"/>
              <a:buAutoNum type="arabicPeriod"/>
            </a:pPr>
            <a:endParaRPr lang="fr-FR" dirty="0"/>
          </a:p>
          <a:p>
            <a:pPr marL="514350" indent="-514350">
              <a:buFont typeface="+mj-lt"/>
              <a:buAutoNum type="arabicPeriod"/>
            </a:pPr>
            <a:r>
              <a:rPr lang="fr-FR" dirty="0"/>
              <a:t>Pendant cette journée on vous demande une aide urgente : </a:t>
            </a:r>
            <a:endParaRPr lang="fr-FR" dirty="0" smtClean="0"/>
          </a:p>
          <a:p>
            <a:pPr marL="914400" lvl="2" indent="0">
              <a:buNone/>
            </a:pPr>
            <a:r>
              <a:rPr lang="fr-FR" dirty="0" smtClean="0"/>
              <a:t>mais </a:t>
            </a:r>
            <a:r>
              <a:rPr lang="fr-FR" dirty="0"/>
              <a:t>vous avez répondu oui plus </a:t>
            </a:r>
            <a:r>
              <a:rPr lang="fr-FR" dirty="0" smtClean="0"/>
              <a:t>tard</a:t>
            </a:r>
          </a:p>
          <a:p>
            <a:pPr marL="514350" indent="-514350">
              <a:buFont typeface="+mj-lt"/>
              <a:buAutoNum type="arabicPeriod"/>
            </a:pPr>
            <a:endParaRPr lang="fr-FR" dirty="0"/>
          </a:p>
          <a:p>
            <a:pPr marL="514350" indent="-514350">
              <a:buFont typeface="+mj-lt"/>
              <a:buAutoNum type="arabicPeriod"/>
            </a:pPr>
            <a:r>
              <a:rPr lang="fr-FR" dirty="0"/>
              <a:t>Vous respectez le </a:t>
            </a:r>
            <a:r>
              <a:rPr lang="fr-FR" dirty="0" smtClean="0"/>
              <a:t>planning</a:t>
            </a:r>
          </a:p>
          <a:p>
            <a:pPr marL="514350" indent="-514350">
              <a:buFont typeface="+mj-lt"/>
              <a:buAutoNum type="arabicPeriod"/>
            </a:pPr>
            <a:endParaRPr lang="fr-FR" dirty="0"/>
          </a:p>
          <a:p>
            <a:endParaRPr lang="fr-FR" dirty="0"/>
          </a:p>
        </p:txBody>
      </p:sp>
    </p:spTree>
    <p:extLst>
      <p:ext uri="{BB962C8B-B14F-4D97-AF65-F5344CB8AC3E}">
        <p14:creationId xmlns:p14="http://schemas.microsoft.com/office/powerpoint/2010/main" val="669441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7191375" y="6308725"/>
            <a:ext cx="2738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algn="r" fontAlgn="base">
              <a:lnSpc>
                <a:spcPct val="100000"/>
              </a:lnSpc>
              <a:spcBef>
                <a:spcPct val="0"/>
              </a:spcBef>
              <a:spcAft>
                <a:spcPct val="0"/>
              </a:spcAft>
              <a:buClrTx/>
              <a:buSzTx/>
              <a:buNone/>
            </a:pPr>
            <a:r>
              <a:rPr lang="fr-CA" altLang="fr-FR" sz="900" b="1">
                <a:solidFill>
                  <a:srgbClr val="000000"/>
                </a:solidFill>
                <a:latin typeface="Verdana" panose="020B0604030504040204" pitchFamily="34" charset="0"/>
                <a:cs typeface="Arial" panose="020B0604020202020204" pitchFamily="34" charset="0"/>
              </a:rPr>
              <a:t>Source: «Surviving The Project Age - An Agile Framework», Claude EMOND</a:t>
            </a:r>
            <a:endParaRPr lang="fr-CA" altLang="fr-FR" sz="900">
              <a:solidFill>
                <a:srgbClr val="000000"/>
              </a:solidFill>
              <a:latin typeface="Verdana" panose="020B0604030504040204" pitchFamily="34" charset="0"/>
              <a:cs typeface="Arial" panose="020B0604020202020204" pitchFamily="34" charset="0"/>
            </a:endParaRPr>
          </a:p>
        </p:txBody>
      </p:sp>
      <p:sp>
        <p:nvSpPr>
          <p:cNvPr id="30723" name="Rectangle 2"/>
          <p:cNvSpPr txBox="1">
            <a:spLocks noChangeArrowheads="1"/>
          </p:cNvSpPr>
          <p:nvPr/>
        </p:nvSpPr>
        <p:spPr bwMode="auto">
          <a:xfrm>
            <a:off x="1649413" y="209551"/>
            <a:ext cx="45323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857250" indent="-285750">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276350" indent="-228600">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95450" indent="-228600">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114550" indent="-228600">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7175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302895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8615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94335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fontAlgn="base">
              <a:lnSpc>
                <a:spcPct val="80000"/>
              </a:lnSpc>
              <a:spcBef>
                <a:spcPct val="0"/>
              </a:spcBef>
              <a:spcAft>
                <a:spcPct val="0"/>
              </a:spcAft>
              <a:buClrTx/>
              <a:buSzTx/>
              <a:buNone/>
            </a:pPr>
            <a:r>
              <a:rPr lang="fr-FR" altLang="fr-FR" b="1">
                <a:solidFill>
                  <a:srgbClr val="000000"/>
                </a:solidFill>
                <a:latin typeface="Arial" panose="020B0604020202020204" pitchFamily="34" charset="0"/>
              </a:rPr>
              <a:t>Contenu du cours</a:t>
            </a:r>
            <a:endParaRPr lang="fr-CA" altLang="fr-FR" b="1">
              <a:solidFill>
                <a:srgbClr val="000000"/>
              </a:solidFill>
              <a:latin typeface="Arial" panose="020B0604020202020204" pitchFamily="34" charset="0"/>
            </a:endParaRPr>
          </a:p>
        </p:txBody>
      </p:sp>
      <p:pic>
        <p:nvPicPr>
          <p:cNvPr id="11" name="Picture 3">
            <a:extLst>
              <a:ext uri="{FF2B5EF4-FFF2-40B4-BE49-F238E27FC236}">
                <a16:creationId xmlns:a16="http://schemas.microsoft.com/office/drawing/2014/main" id="{9B01F3B8-4951-4C21-8334-02CA63B477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 t="21538" r="460" b="22218"/>
          <a:stretch/>
        </p:blipFill>
        <p:spPr bwMode="auto">
          <a:xfrm>
            <a:off x="1496371" y="-1"/>
            <a:ext cx="8966763" cy="6704813"/>
          </a:xfrm>
          <a:prstGeom prst="rect">
            <a:avLst/>
          </a:prstGeom>
          <a:noFill/>
          <a:ln>
            <a:noFill/>
          </a:ln>
          <a:effectLst>
            <a:outerShdw blurRad="50800" dist="50800" dir="5400000" algn="ctr" rotWithShape="0">
              <a:srgbClr val="000000">
                <a:alpha val="62000"/>
              </a:srgbClr>
            </a:outerShdw>
            <a:reflection stA="42000"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1">
            <a:extLst>
              <a:ext uri="{FF2B5EF4-FFF2-40B4-BE49-F238E27FC236}">
                <a16:creationId xmlns:a16="http://schemas.microsoft.com/office/drawing/2014/main" id="{0F3E0F18-AB12-469D-985B-D39D8A9FEA2C}"/>
              </a:ext>
            </a:extLst>
          </p:cNvPr>
          <p:cNvSpPr txBox="1">
            <a:spLocks/>
          </p:cNvSpPr>
          <p:nvPr/>
        </p:nvSpPr>
        <p:spPr>
          <a:xfrm>
            <a:off x="1784350" y="871538"/>
            <a:ext cx="5976938" cy="449262"/>
          </a:xfrm>
          <a:prstGeom prst="rect">
            <a:avLst/>
          </a:prstGeom>
        </p:spPr>
        <p:txBody>
          <a:bodyPr/>
          <a:lstStyle>
            <a:lvl1pPr algn="l" rtl="0" eaLnBrk="0" fontAlgn="base" hangingPunct="0">
              <a:lnSpc>
                <a:spcPct val="80000"/>
              </a:lnSpc>
              <a:spcBef>
                <a:spcPct val="0"/>
              </a:spcBef>
              <a:spcAft>
                <a:spcPct val="0"/>
              </a:spcAft>
              <a:defRPr sz="2800" b="1">
                <a:solidFill>
                  <a:schemeClr val="tx1"/>
                </a:solidFill>
                <a:latin typeface="Calibri" pitchFamily="34" charset="0"/>
                <a:ea typeface="+mj-ea"/>
                <a:cs typeface="Calibri" pitchFamily="34" charset="0"/>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400" b="1">
                <a:solidFill>
                  <a:srgbClr val="0000B6"/>
                </a:solidFill>
                <a:latin typeface="Verdana" pitchFamily="34" charset="0"/>
              </a:defRPr>
            </a:lvl6pPr>
            <a:lvl7pPr marL="914400" algn="l" rtl="0" eaLnBrk="0" fontAlgn="base" hangingPunct="0">
              <a:lnSpc>
                <a:spcPct val="80000"/>
              </a:lnSpc>
              <a:spcBef>
                <a:spcPct val="0"/>
              </a:spcBef>
              <a:spcAft>
                <a:spcPct val="0"/>
              </a:spcAft>
              <a:defRPr sz="2400" b="1">
                <a:solidFill>
                  <a:srgbClr val="0000B6"/>
                </a:solidFill>
                <a:latin typeface="Verdana" pitchFamily="34" charset="0"/>
              </a:defRPr>
            </a:lvl7pPr>
            <a:lvl8pPr marL="1371600" algn="l" rtl="0" eaLnBrk="0" fontAlgn="base" hangingPunct="0">
              <a:lnSpc>
                <a:spcPct val="80000"/>
              </a:lnSpc>
              <a:spcBef>
                <a:spcPct val="0"/>
              </a:spcBef>
              <a:spcAft>
                <a:spcPct val="0"/>
              </a:spcAft>
              <a:defRPr sz="2400" b="1">
                <a:solidFill>
                  <a:srgbClr val="0000B6"/>
                </a:solidFill>
                <a:latin typeface="Verdana" pitchFamily="34" charset="0"/>
              </a:defRPr>
            </a:lvl8pPr>
            <a:lvl9pPr marL="1828800" algn="l" rtl="0" eaLnBrk="0" fontAlgn="base" hangingPunct="0">
              <a:lnSpc>
                <a:spcPct val="80000"/>
              </a:lnSpc>
              <a:spcBef>
                <a:spcPct val="0"/>
              </a:spcBef>
              <a:spcAft>
                <a:spcPct val="0"/>
              </a:spcAft>
              <a:defRPr sz="2400" b="1">
                <a:solidFill>
                  <a:srgbClr val="0000B6"/>
                </a:solidFill>
                <a:latin typeface="Verdana" pitchFamily="34" charset="0"/>
              </a:defRPr>
            </a:lvl9pPr>
          </a:lstStyle>
          <a:p>
            <a:pPr>
              <a:defRPr/>
            </a:pPr>
            <a:r>
              <a:rPr lang="fr-CA" sz="3200" i="1" kern="0" dirty="0">
                <a:solidFill>
                  <a:srgbClr val="000000"/>
                </a:solidFill>
                <a:latin typeface="Arial" panose="020B0604020202020204" pitchFamily="34" charset="0"/>
                <a:cs typeface="Arial" panose="020B0604020202020204" pitchFamily="34" charset="0"/>
              </a:rPr>
              <a:t>Je crois que…</a:t>
            </a:r>
          </a:p>
        </p:txBody>
      </p:sp>
      <p:sp>
        <p:nvSpPr>
          <p:cNvPr id="7" name="Espace réservé du contenu 2">
            <a:extLst>
              <a:ext uri="{FF2B5EF4-FFF2-40B4-BE49-F238E27FC236}">
                <a16:creationId xmlns:a16="http://schemas.microsoft.com/office/drawing/2014/main" id="{0CB3C3DD-FB68-4878-9E20-AD8DA385727D}"/>
              </a:ext>
            </a:extLst>
          </p:cNvPr>
          <p:cNvSpPr txBox="1">
            <a:spLocks/>
          </p:cNvSpPr>
          <p:nvPr/>
        </p:nvSpPr>
        <p:spPr>
          <a:xfrm>
            <a:off x="2016125" y="1377951"/>
            <a:ext cx="8331200" cy="4729163"/>
          </a:xfrm>
          <a:prstGeom prst="rect">
            <a:avLst/>
          </a:prstGeom>
        </p:spPr>
        <p:txBody>
          <a:bodyPr/>
          <a:lstStyle>
            <a:lvl1pPr marL="381000" indent="-381000" algn="l" rtl="0" eaLnBrk="0" fontAlgn="base" hangingPunct="0">
              <a:lnSpc>
                <a:spcPct val="90000"/>
              </a:lnSpc>
              <a:spcBef>
                <a:spcPct val="20000"/>
              </a:spcBef>
              <a:spcAft>
                <a:spcPct val="0"/>
              </a:spcAft>
              <a:buClr>
                <a:schemeClr val="tx1"/>
              </a:buClr>
              <a:buSzPct val="80000"/>
              <a:buFont typeface="Wingdings" pitchFamily="2" charset="2"/>
              <a:buChar char="u"/>
              <a:defRPr sz="2800">
                <a:solidFill>
                  <a:schemeClr val="tx1"/>
                </a:solidFill>
                <a:latin typeface="Calibri" pitchFamily="34" charset="0"/>
                <a:ea typeface="+mn-ea"/>
                <a:cs typeface="Calibri" pitchFamily="34" charset="0"/>
              </a:defRPr>
            </a:lvl1pPr>
            <a:lvl2pPr marL="857250" indent="-285750" algn="l" rtl="0" eaLnBrk="0" fontAlgn="base" hangingPunct="0">
              <a:lnSpc>
                <a:spcPct val="90000"/>
              </a:lnSpc>
              <a:spcBef>
                <a:spcPct val="20000"/>
              </a:spcBef>
              <a:spcAft>
                <a:spcPct val="0"/>
              </a:spcAft>
              <a:buClr>
                <a:srgbClr val="050087"/>
              </a:buClr>
              <a:buChar char="•"/>
              <a:defRPr sz="2400">
                <a:solidFill>
                  <a:schemeClr val="tx1"/>
                </a:solidFill>
                <a:latin typeface="Calibri" pitchFamily="34" charset="0"/>
                <a:cs typeface="Calibri" pitchFamily="34" charset="0"/>
              </a:defRPr>
            </a:lvl2pPr>
            <a:lvl3pPr marL="1276350" indent="-228600" algn="l" rtl="0" eaLnBrk="0" fontAlgn="base" hangingPunct="0">
              <a:lnSpc>
                <a:spcPct val="90000"/>
              </a:lnSpc>
              <a:spcBef>
                <a:spcPct val="20000"/>
              </a:spcBef>
              <a:spcAft>
                <a:spcPct val="0"/>
              </a:spcAft>
              <a:buClr>
                <a:srgbClr val="050087"/>
              </a:buClr>
              <a:buFont typeface="Marlett" pitchFamily="2" charset="2"/>
              <a:buChar char="q"/>
              <a:defRPr sz="2800">
                <a:solidFill>
                  <a:schemeClr val="tx1"/>
                </a:solidFill>
                <a:latin typeface="Calibri" pitchFamily="34" charset="0"/>
                <a:cs typeface="Calibri" pitchFamily="34" charset="0"/>
              </a:defRPr>
            </a:lvl3pPr>
            <a:lvl4pPr marL="1695450" indent="-228600" algn="l" rtl="0" eaLnBrk="0" fontAlgn="base" hangingPunct="0">
              <a:lnSpc>
                <a:spcPct val="90000"/>
              </a:lnSpc>
              <a:spcBef>
                <a:spcPct val="20000"/>
              </a:spcBef>
              <a:spcAft>
                <a:spcPct val="0"/>
              </a:spcAft>
              <a:buClr>
                <a:srgbClr val="0000FF"/>
              </a:buClr>
              <a:buFont typeface="Marlett" pitchFamily="2" charset="2"/>
              <a:buChar char="q"/>
              <a:defRPr sz="2400">
                <a:solidFill>
                  <a:schemeClr val="tx1"/>
                </a:solidFill>
                <a:latin typeface="Calibri" pitchFamily="34" charset="0"/>
                <a:cs typeface="Calibri" pitchFamily="34" charset="0"/>
              </a:defRPr>
            </a:lvl4pPr>
            <a:lvl5pPr marL="2114550" indent="-228600"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5pPr>
            <a:lvl6pPr marL="2571750" indent="-228600"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6pPr>
            <a:lvl7pPr marL="3028950" indent="-228600"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7pPr>
            <a:lvl8pPr marL="3486150" indent="-228600"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8pPr>
            <a:lvl9pPr marL="3943350" indent="-228600" algn="l" rtl="0" eaLnBrk="0" fontAlgn="base" hangingPunct="0">
              <a:lnSpc>
                <a:spcPct val="90000"/>
              </a:lnSpc>
              <a:spcBef>
                <a:spcPct val="20000"/>
              </a:spcBef>
              <a:spcAft>
                <a:spcPct val="0"/>
              </a:spcAft>
              <a:buClr>
                <a:srgbClr val="007000"/>
              </a:buClr>
              <a:buFont typeface="Monotype Sorts" pitchFamily="2" charset="2"/>
              <a:buChar char="å"/>
              <a:defRPr sz="1600">
                <a:solidFill>
                  <a:schemeClr val="tx1"/>
                </a:solidFill>
                <a:latin typeface="Tahoma" pitchFamily="34" charset="0"/>
              </a:defRPr>
            </a:lvl9pPr>
          </a:lstStyle>
          <a:p>
            <a:pPr>
              <a:lnSpc>
                <a:spcPts val="2300"/>
              </a:lnSpc>
              <a:spcBef>
                <a:spcPts val="0"/>
              </a:spcBef>
              <a:buClr>
                <a:srgbClr val="000000"/>
              </a:buClr>
              <a:defRPr/>
            </a:pPr>
            <a:r>
              <a:rPr lang="fr-FR" sz="1600" b="1" i="1" kern="0" dirty="0">
                <a:solidFill>
                  <a:srgbClr val="000000"/>
                </a:solidFill>
                <a:latin typeface="Arial" panose="020B0604020202020204" pitchFamily="34" charset="0"/>
                <a:cs typeface="Arial" panose="020B0604020202020204" pitchFamily="34" charset="0"/>
              </a:rPr>
              <a:t>Chaque être humain est un miracle de la vie et a une valeur infinie.</a:t>
            </a:r>
            <a:endParaRPr lang="fr-FR" sz="1600" i="1" kern="0" dirty="0">
              <a:solidFill>
                <a:srgbClr val="000000"/>
              </a:solidFill>
              <a:latin typeface="Arial" panose="020B0604020202020204" pitchFamily="34" charset="0"/>
              <a:cs typeface="Arial" panose="020B0604020202020204" pitchFamily="34" charset="0"/>
            </a:endParaRPr>
          </a:p>
          <a:p>
            <a:pPr>
              <a:lnSpc>
                <a:spcPts val="2300"/>
              </a:lnSpc>
              <a:spcBef>
                <a:spcPts val="0"/>
              </a:spcBef>
              <a:buClr>
                <a:srgbClr val="000000"/>
              </a:buClr>
              <a:defRPr/>
            </a:pPr>
            <a:r>
              <a:rPr lang="fr-FR" sz="1600" b="1" i="1" kern="0" dirty="0">
                <a:solidFill>
                  <a:srgbClr val="000000"/>
                </a:solidFill>
                <a:latin typeface="Arial" panose="020B0604020202020204" pitchFamily="34" charset="0"/>
                <a:cs typeface="Arial" panose="020B0604020202020204" pitchFamily="34" charset="0"/>
              </a:rPr>
              <a:t>Nous sommes tous égaux. </a:t>
            </a:r>
            <a:endParaRPr lang="fr-FR" sz="1600" i="1" kern="0" dirty="0">
              <a:solidFill>
                <a:srgbClr val="000000"/>
              </a:solidFill>
              <a:latin typeface="Arial" panose="020B0604020202020204" pitchFamily="34" charset="0"/>
              <a:cs typeface="Arial" panose="020B0604020202020204" pitchFamily="34" charset="0"/>
            </a:endParaRPr>
          </a:p>
          <a:p>
            <a:pPr>
              <a:lnSpc>
                <a:spcPts val="2300"/>
              </a:lnSpc>
              <a:spcBef>
                <a:spcPts val="0"/>
              </a:spcBef>
              <a:buClr>
                <a:srgbClr val="000000"/>
              </a:buClr>
              <a:defRPr/>
            </a:pPr>
            <a:r>
              <a:rPr lang="fr-FR" sz="1600" b="1" i="1" kern="0" dirty="0">
                <a:solidFill>
                  <a:srgbClr val="000000"/>
                </a:solidFill>
                <a:latin typeface="Arial" panose="020B0604020202020204" pitchFamily="34" charset="0"/>
                <a:cs typeface="Arial" panose="020B0604020202020204" pitchFamily="34" charset="0"/>
              </a:rPr>
              <a:t>Chaque personne fait de son mieux et a une intention positive.</a:t>
            </a:r>
            <a:endParaRPr lang="fr-FR" sz="1600" i="1" kern="0" dirty="0">
              <a:solidFill>
                <a:srgbClr val="000000"/>
              </a:solidFill>
              <a:latin typeface="Arial" panose="020B0604020202020204" pitchFamily="34" charset="0"/>
              <a:cs typeface="Arial" panose="020B0604020202020204" pitchFamily="34" charset="0"/>
            </a:endParaRPr>
          </a:p>
          <a:p>
            <a:pPr>
              <a:lnSpc>
                <a:spcPts val="2300"/>
              </a:lnSpc>
              <a:spcBef>
                <a:spcPts val="0"/>
              </a:spcBef>
              <a:buClr>
                <a:srgbClr val="000000"/>
              </a:buClr>
              <a:defRPr/>
            </a:pPr>
            <a:r>
              <a:rPr lang="fr-FR" sz="1600" b="1" i="1" kern="0" dirty="0">
                <a:solidFill>
                  <a:srgbClr val="000000"/>
                </a:solidFill>
                <a:latin typeface="Arial" panose="020B0604020202020204" pitchFamily="34" charset="0"/>
                <a:cs typeface="Arial" panose="020B0604020202020204" pitchFamily="34" charset="0"/>
              </a:rPr>
              <a:t>Nous sommes nés pour être heureux .</a:t>
            </a:r>
          </a:p>
          <a:p>
            <a:pPr>
              <a:lnSpc>
                <a:spcPts val="2300"/>
              </a:lnSpc>
              <a:spcBef>
                <a:spcPts val="0"/>
              </a:spcBef>
              <a:buClr>
                <a:srgbClr val="000000"/>
              </a:buClr>
              <a:defRPr/>
            </a:pPr>
            <a:r>
              <a:rPr lang="fr-FR" sz="1600" b="1" i="1" kern="0" dirty="0">
                <a:solidFill>
                  <a:srgbClr val="000000"/>
                </a:solidFill>
                <a:latin typeface="Arial" panose="020B0604020202020204" pitchFamily="34" charset="0"/>
                <a:cs typeface="Arial" panose="020B0604020202020204" pitchFamily="34" charset="0"/>
              </a:rPr>
              <a:t>Tous les projets que nous faisons ensemble peuvent et doivent nous rendre tous heureux.</a:t>
            </a:r>
          </a:p>
          <a:p>
            <a:pPr>
              <a:lnSpc>
                <a:spcPts val="2300"/>
              </a:lnSpc>
              <a:spcBef>
                <a:spcPts val="0"/>
              </a:spcBef>
              <a:buClr>
                <a:srgbClr val="000000"/>
              </a:buClr>
              <a:defRPr/>
            </a:pPr>
            <a:r>
              <a:rPr lang="fr-FR" sz="1600" b="1" i="1" kern="0" dirty="0">
                <a:solidFill>
                  <a:srgbClr val="000000"/>
                </a:solidFill>
                <a:latin typeface="Arial" panose="020B0604020202020204" pitchFamily="34" charset="0"/>
                <a:cs typeface="Arial" panose="020B0604020202020204" pitchFamily="34" charset="0"/>
              </a:rPr>
              <a:t>Chacun d’entre nous gère des projets depuis sa naissance et sait, intuitivement, comment le faire.</a:t>
            </a:r>
          </a:p>
          <a:p>
            <a:pPr>
              <a:lnSpc>
                <a:spcPts val="2300"/>
              </a:lnSpc>
              <a:spcBef>
                <a:spcPts val="0"/>
              </a:spcBef>
              <a:buClr>
                <a:srgbClr val="000000"/>
              </a:buClr>
              <a:defRPr/>
            </a:pPr>
            <a:r>
              <a:rPr lang="fr-FR" sz="1600" b="1" i="1" kern="0" dirty="0">
                <a:solidFill>
                  <a:srgbClr val="000000"/>
                </a:solidFill>
                <a:latin typeface="Arial" panose="020B0604020202020204" pitchFamily="34" charset="0"/>
                <a:cs typeface="Arial" panose="020B0604020202020204" pitchFamily="34" charset="0"/>
              </a:rPr>
              <a:t>Personne n’est vraiment seul et d’autres personnes ont notre bien à cœur.</a:t>
            </a:r>
            <a:endParaRPr lang="fr-FR" sz="1600" i="1" kern="0" dirty="0">
              <a:solidFill>
                <a:srgbClr val="000000"/>
              </a:solidFill>
              <a:latin typeface="Arial" panose="020B0604020202020204" pitchFamily="34" charset="0"/>
              <a:cs typeface="Arial" panose="020B0604020202020204" pitchFamily="34" charset="0"/>
            </a:endParaRPr>
          </a:p>
          <a:p>
            <a:pPr>
              <a:lnSpc>
                <a:spcPts val="2300"/>
              </a:lnSpc>
              <a:spcBef>
                <a:spcPts val="0"/>
              </a:spcBef>
              <a:buClr>
                <a:srgbClr val="000000"/>
              </a:buClr>
              <a:defRPr/>
            </a:pPr>
            <a:r>
              <a:rPr lang="fr-FR" sz="1600" b="1" i="1" kern="0" dirty="0">
                <a:solidFill>
                  <a:srgbClr val="000000"/>
                </a:solidFill>
                <a:latin typeface="Arial" panose="020B0604020202020204" pitchFamily="34" charset="0"/>
                <a:cs typeface="Arial" panose="020B0604020202020204" pitchFamily="34" charset="0"/>
              </a:rPr>
              <a:t>Ensemble, nous sommes plus forts que seuls.</a:t>
            </a:r>
            <a:endParaRPr lang="fr-FR" sz="1600" i="1" kern="0" dirty="0">
              <a:solidFill>
                <a:srgbClr val="000000"/>
              </a:solidFill>
              <a:latin typeface="Arial" panose="020B0604020202020204" pitchFamily="34" charset="0"/>
              <a:cs typeface="Arial" panose="020B0604020202020204" pitchFamily="34" charset="0"/>
            </a:endParaRPr>
          </a:p>
          <a:p>
            <a:pPr>
              <a:lnSpc>
                <a:spcPts val="2300"/>
              </a:lnSpc>
              <a:spcBef>
                <a:spcPts val="0"/>
              </a:spcBef>
              <a:buClr>
                <a:srgbClr val="000000"/>
              </a:buClr>
              <a:defRPr/>
            </a:pPr>
            <a:r>
              <a:rPr lang="fr-FR" sz="1600" b="1" i="1" kern="0" dirty="0">
                <a:solidFill>
                  <a:srgbClr val="000000"/>
                </a:solidFill>
                <a:latin typeface="Arial" panose="020B0604020202020204" pitchFamily="34" charset="0"/>
                <a:cs typeface="Arial" panose="020B0604020202020204" pitchFamily="34" charset="0"/>
              </a:rPr>
              <a:t>Nous avons la capacité, comme individus et collectivement, de faire un succès de tous les projets que nous choisissons de réaliser.</a:t>
            </a:r>
            <a:endParaRPr lang="fr-FR" sz="1600" i="1" kern="0" dirty="0">
              <a:solidFill>
                <a:srgbClr val="000000"/>
              </a:solidFill>
              <a:latin typeface="Arial" panose="020B0604020202020204" pitchFamily="34" charset="0"/>
              <a:cs typeface="Arial" panose="020B0604020202020204" pitchFamily="34" charset="0"/>
            </a:endParaRPr>
          </a:p>
          <a:p>
            <a:pPr>
              <a:lnSpc>
                <a:spcPts val="2300"/>
              </a:lnSpc>
              <a:spcBef>
                <a:spcPts val="0"/>
              </a:spcBef>
              <a:buClr>
                <a:srgbClr val="000000"/>
              </a:buClr>
              <a:defRPr/>
            </a:pPr>
            <a:r>
              <a:rPr lang="fr-FR" sz="1600" b="1" i="1" kern="0" dirty="0">
                <a:solidFill>
                  <a:srgbClr val="000000"/>
                </a:solidFill>
                <a:latin typeface="Arial" panose="020B0604020202020204" pitchFamily="34" charset="0"/>
                <a:cs typeface="Arial" panose="020B0604020202020204" pitchFamily="34" charset="0"/>
              </a:rPr>
              <a:t>Nous sommes tous co-leaders, co-sponsors et co-créateurs des projets que nous réalisons ensemble.</a:t>
            </a:r>
            <a:endParaRPr lang="fr-FR" sz="1600" i="1" kern="0" dirty="0">
              <a:solidFill>
                <a:srgbClr val="000000"/>
              </a:solidFill>
              <a:latin typeface="Arial" panose="020B0604020202020204" pitchFamily="34" charset="0"/>
              <a:cs typeface="Arial" panose="020B0604020202020204" pitchFamily="34" charset="0"/>
            </a:endParaRPr>
          </a:p>
          <a:p>
            <a:pPr>
              <a:lnSpc>
                <a:spcPts val="2300"/>
              </a:lnSpc>
              <a:spcBef>
                <a:spcPts val="0"/>
              </a:spcBef>
              <a:buClr>
                <a:srgbClr val="000000"/>
              </a:buClr>
              <a:defRPr/>
            </a:pPr>
            <a:r>
              <a:rPr lang="fr-FR" sz="1600" b="1" i="1" kern="0" dirty="0">
                <a:solidFill>
                  <a:srgbClr val="000000"/>
                </a:solidFill>
                <a:latin typeface="Arial" panose="020B0604020202020204" pitchFamily="34" charset="0"/>
                <a:cs typeface="Arial" panose="020B0604020202020204" pitchFamily="34" charset="0"/>
              </a:rPr>
              <a:t>À travers nos projets, nous pouvons changer le monde pour qu’il devienne une meilleure place pour tous.</a:t>
            </a:r>
            <a:endParaRPr lang="fr-FR" sz="1600" i="1" kern="0" dirty="0">
              <a:solidFill>
                <a:srgbClr val="000000"/>
              </a:solidFill>
              <a:latin typeface="Arial" panose="020B0604020202020204" pitchFamily="34" charset="0"/>
              <a:cs typeface="Arial" panose="020B0604020202020204" pitchFamily="34" charset="0"/>
            </a:endParaRPr>
          </a:p>
        </p:txBody>
      </p:sp>
      <p:sp>
        <p:nvSpPr>
          <p:cNvPr id="30727" name="ZoneTexte 7"/>
          <p:cNvSpPr txBox="1">
            <a:spLocks noChangeArrowheads="1"/>
          </p:cNvSpPr>
          <p:nvPr/>
        </p:nvSpPr>
        <p:spPr bwMode="auto">
          <a:xfrm>
            <a:off x="4024313" y="209551"/>
            <a:ext cx="384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fontAlgn="base">
              <a:lnSpc>
                <a:spcPct val="100000"/>
              </a:lnSpc>
              <a:spcBef>
                <a:spcPct val="0"/>
              </a:spcBef>
              <a:spcAft>
                <a:spcPct val="0"/>
              </a:spcAft>
              <a:buClrTx/>
              <a:buSzTx/>
              <a:buNone/>
            </a:pPr>
            <a:r>
              <a:rPr lang="fr-CA" altLang="fr-FR" sz="4000" b="1" i="1">
                <a:solidFill>
                  <a:srgbClr val="000000"/>
                </a:solidFill>
                <a:latin typeface="Arial" panose="020B0604020202020204" pitchFamily="34" charset="0"/>
                <a:cs typeface="Arial" panose="020B0604020202020204" pitchFamily="34" charset="0"/>
              </a:rPr>
              <a:t>Un Esprit Agile</a:t>
            </a:r>
          </a:p>
        </p:txBody>
      </p:sp>
      <p:sp>
        <p:nvSpPr>
          <p:cNvPr id="9" name="Rectangle 8"/>
          <p:cNvSpPr>
            <a:spLocks noChangeArrowheads="1"/>
          </p:cNvSpPr>
          <p:nvPr/>
        </p:nvSpPr>
        <p:spPr bwMode="auto">
          <a:xfrm>
            <a:off x="1900238" y="6186489"/>
            <a:ext cx="8521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algn="ctr" fontAlgn="base">
              <a:lnSpc>
                <a:spcPct val="100000"/>
              </a:lnSpc>
              <a:spcBef>
                <a:spcPct val="0"/>
              </a:spcBef>
              <a:spcAft>
                <a:spcPct val="0"/>
              </a:spcAft>
              <a:buClrTx/>
              <a:buSzTx/>
              <a:buNone/>
            </a:pPr>
            <a:r>
              <a:rPr lang="fr-FR" altLang="fr-FR" sz="2600" b="1" i="1" dirty="0">
                <a:solidFill>
                  <a:srgbClr val="000000"/>
                </a:solidFill>
                <a:latin typeface="Arial" panose="020B0604020202020204" pitchFamily="34" charset="0"/>
                <a:cs typeface="Arial" panose="020B0604020202020204" pitchFamily="34" charset="0"/>
              </a:rPr>
              <a:t>Je crois en VOUS, je crois en MOI, je crois en NOUS</a:t>
            </a:r>
            <a:endParaRPr lang="fr-FR" altLang="fr-FR" sz="2600" i="1" dirty="0">
              <a:solidFill>
                <a:srgbClr val="000000"/>
              </a:solidFill>
              <a:latin typeface="Arial" panose="020B0604020202020204" pitchFamily="34" charset="0"/>
              <a:cs typeface="Arial" panose="020B0604020202020204" pitchFamily="34" charset="0"/>
            </a:endParaRPr>
          </a:p>
        </p:txBody>
      </p:sp>
      <p:pic>
        <p:nvPicPr>
          <p:cNvPr id="30729" name="Picture 2" descr="C:\Users\Claude\Downloads\logo CE 125X125_light.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750" y="32543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79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philosophie Agile</a:t>
            </a:r>
            <a:endParaRPr lang="fr-FR" dirty="0"/>
          </a:p>
        </p:txBody>
      </p:sp>
      <p:sp>
        <p:nvSpPr>
          <p:cNvPr id="3" name="Espace réservé du contenu 2"/>
          <p:cNvSpPr>
            <a:spLocks noGrp="1"/>
          </p:cNvSpPr>
          <p:nvPr>
            <p:ph idx="1"/>
          </p:nvPr>
        </p:nvSpPr>
        <p:spPr/>
        <p:txBody>
          <a:bodyPr/>
          <a:lstStyle/>
          <a:p>
            <a:r>
              <a:rPr lang="fr-FR" dirty="0"/>
              <a:t>Au cœur </a:t>
            </a:r>
            <a:endParaRPr lang="fr-FR" dirty="0" smtClean="0"/>
          </a:p>
          <a:p>
            <a:pPr lvl="1"/>
            <a:r>
              <a:rPr lang="fr-FR" dirty="0"/>
              <a:t> la </a:t>
            </a:r>
            <a:r>
              <a:rPr lang="fr-FR" b="1" dirty="0"/>
              <a:t>communication</a:t>
            </a:r>
            <a:r>
              <a:rPr lang="fr-FR" dirty="0"/>
              <a:t>, </a:t>
            </a:r>
            <a:r>
              <a:rPr lang="fr-FR" sz="2000" dirty="0"/>
              <a:t>véritable clef de voûte sans laquelle on ne peut pas « faire » de l'agilité. </a:t>
            </a:r>
            <a:endParaRPr lang="fr-FR" sz="2000" dirty="0" smtClean="0"/>
          </a:p>
          <a:p>
            <a:pPr lvl="1"/>
            <a:endParaRPr lang="fr-FR" sz="2000" dirty="0" smtClean="0"/>
          </a:p>
          <a:p>
            <a:pPr lvl="2"/>
            <a:r>
              <a:rPr lang="fr-FR" dirty="0" smtClean="0"/>
              <a:t>Dans </a:t>
            </a:r>
            <a:r>
              <a:rPr lang="fr-FR" dirty="0"/>
              <a:t>une approche classique, une tâche qui n'a pas été réalisée </a:t>
            </a:r>
            <a:r>
              <a:rPr lang="fr-FR" dirty="0" smtClean="0"/>
              <a:t>dans </a:t>
            </a:r>
            <a:r>
              <a:rPr lang="fr-FR" dirty="0"/>
              <a:t>les </a:t>
            </a:r>
            <a:r>
              <a:rPr lang="fr-FR" b="1" dirty="0"/>
              <a:t>délais </a:t>
            </a:r>
            <a:r>
              <a:rPr lang="fr-FR" dirty="0"/>
              <a:t>prévus entraîne presque immanquablement une remarque négative de la part du manager. </a:t>
            </a:r>
            <a:endParaRPr lang="fr-FR" dirty="0" smtClean="0"/>
          </a:p>
          <a:p>
            <a:pPr lvl="2"/>
            <a:r>
              <a:rPr lang="fr-FR" dirty="0" smtClean="0"/>
              <a:t>L'agilité </a:t>
            </a:r>
            <a:r>
              <a:rPr lang="fr-FR" dirty="0"/>
              <a:t>requiert d'avoir en permanence une </a:t>
            </a:r>
            <a:r>
              <a:rPr lang="fr-FR" b="1" dirty="0"/>
              <a:t>approche positive</a:t>
            </a:r>
            <a:r>
              <a:rPr lang="fr-FR" dirty="0"/>
              <a:t> : </a:t>
            </a:r>
            <a:r>
              <a:rPr lang="fr-FR" sz="2400" dirty="0"/>
              <a:t>la colère ou l'énervement vont entraîner un ressenti voire un blocage de la situation, ce sont des freins au bon déroulement du projet.</a:t>
            </a:r>
            <a:br>
              <a:rPr lang="fr-FR" sz="2400" dirty="0"/>
            </a:br>
            <a:endParaRPr lang="fr-FR" sz="2400" dirty="0"/>
          </a:p>
        </p:txBody>
      </p:sp>
    </p:spTree>
    <p:extLst>
      <p:ext uri="{BB962C8B-B14F-4D97-AF65-F5344CB8AC3E}">
        <p14:creationId xmlns:p14="http://schemas.microsoft.com/office/powerpoint/2010/main" val="115687093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2"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1709" y="1302687"/>
            <a:ext cx="720407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re 1"/>
          <p:cNvSpPr>
            <a:spLocks noGrp="1" noChangeArrowheads="1"/>
          </p:cNvSpPr>
          <p:nvPr>
            <p:ph type="title"/>
          </p:nvPr>
        </p:nvSpPr>
        <p:spPr>
          <a:xfrm>
            <a:off x="1992313" y="260350"/>
            <a:ext cx="8229600" cy="407988"/>
          </a:xfrm>
        </p:spPr>
        <p:txBody>
          <a:bodyPr/>
          <a:lstStyle/>
          <a:p>
            <a:r>
              <a:rPr lang="fr-CA" altLang="fr-FR" sz="2400" dirty="0"/>
              <a:t>Valeurs, techniques et principes de la (</a:t>
            </a:r>
            <a:r>
              <a:rPr lang="fr-CA" altLang="fr-FR" sz="2400" dirty="0" err="1"/>
              <a:t>Transform</a:t>
            </a:r>
            <a:r>
              <a:rPr lang="fr-CA" altLang="fr-FR" sz="2400" dirty="0"/>
              <a:t>)Agilité</a:t>
            </a:r>
            <a:endParaRPr lang="fr-FR" altLang="fr-FR" sz="2400" dirty="0"/>
          </a:p>
        </p:txBody>
      </p:sp>
    </p:spTree>
    <p:extLst>
      <p:ext uri="{BB962C8B-B14F-4D97-AF65-F5344CB8AC3E}">
        <p14:creationId xmlns:p14="http://schemas.microsoft.com/office/powerpoint/2010/main" val="405830552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Donc l’agilité pourquoi ? </a:t>
            </a:r>
            <a:endParaRPr lang="fr-FR" dirty="0"/>
          </a:p>
        </p:txBody>
      </p:sp>
      <p:sp>
        <p:nvSpPr>
          <p:cNvPr id="3" name="Espace réservé du contenu 2"/>
          <p:cNvSpPr>
            <a:spLocks noGrp="1"/>
          </p:cNvSpPr>
          <p:nvPr>
            <p:ph idx="1"/>
          </p:nvPr>
        </p:nvSpPr>
        <p:spPr/>
        <p:txBody>
          <a:bodyPr/>
          <a:lstStyle/>
          <a:p>
            <a:r>
              <a:rPr lang="fr-FR" b="1" dirty="0" smtClean="0"/>
              <a:t>Une compréhension par un constat </a:t>
            </a:r>
            <a:r>
              <a:rPr lang="fr-FR" dirty="0" smtClean="0"/>
              <a:t>: notre environnement évolue très vite! Un changement permanent, dans lequel tout s’accélère.</a:t>
            </a:r>
          </a:p>
          <a:p>
            <a:r>
              <a:rPr lang="fr-FR" dirty="0" smtClean="0"/>
              <a:t>Pour qualifier cet environnement l’armée américaine a crée un acronyme dans les années 1990 : </a:t>
            </a:r>
            <a:r>
              <a:rPr lang="fr-FR" dirty="0" err="1" smtClean="0"/>
              <a:t>VUCA</a:t>
            </a:r>
            <a:r>
              <a:rPr lang="fr-FR" dirty="0" smtClean="0"/>
              <a:t> , </a:t>
            </a:r>
            <a:r>
              <a:rPr lang="fr-FR" dirty="0" err="1" smtClean="0"/>
              <a:t>VICA</a:t>
            </a:r>
            <a:r>
              <a:rPr lang="fr-FR" dirty="0" smtClean="0"/>
              <a:t> en français.</a:t>
            </a:r>
          </a:p>
          <a:p>
            <a:r>
              <a:rPr lang="fr-FR" b="1" dirty="0" smtClean="0">
                <a:solidFill>
                  <a:srgbClr val="FFFF00"/>
                </a:solidFill>
              </a:rPr>
              <a:t>V</a:t>
            </a:r>
            <a:r>
              <a:rPr lang="fr-FR" dirty="0" smtClean="0"/>
              <a:t> </a:t>
            </a:r>
            <a:r>
              <a:rPr lang="fr-FR" dirty="0" err="1" smtClean="0"/>
              <a:t>ulnerability</a:t>
            </a:r>
            <a:r>
              <a:rPr lang="fr-FR" dirty="0" smtClean="0"/>
              <a:t>				</a:t>
            </a:r>
            <a:r>
              <a:rPr lang="fr-FR" b="1" dirty="0" smtClean="0">
                <a:solidFill>
                  <a:srgbClr val="FFFF00"/>
                </a:solidFill>
              </a:rPr>
              <a:t>V</a:t>
            </a:r>
            <a:r>
              <a:rPr lang="fr-FR" dirty="0" smtClean="0">
                <a:solidFill>
                  <a:srgbClr val="FFFF00"/>
                </a:solidFill>
              </a:rPr>
              <a:t> </a:t>
            </a:r>
            <a:r>
              <a:rPr lang="fr-FR" dirty="0" err="1" smtClean="0"/>
              <a:t>ulnérabilité</a:t>
            </a:r>
            <a:endParaRPr lang="fr-FR" dirty="0" smtClean="0"/>
          </a:p>
          <a:p>
            <a:r>
              <a:rPr lang="fr-FR" b="1" dirty="0" smtClean="0">
                <a:solidFill>
                  <a:srgbClr val="FFFF00"/>
                </a:solidFill>
              </a:rPr>
              <a:t>U</a:t>
            </a:r>
            <a:r>
              <a:rPr lang="fr-FR" dirty="0" smtClean="0"/>
              <a:t> </a:t>
            </a:r>
            <a:r>
              <a:rPr lang="fr-FR" dirty="0" err="1" smtClean="0"/>
              <a:t>ncertainty</a:t>
            </a:r>
            <a:r>
              <a:rPr lang="fr-FR" dirty="0" smtClean="0"/>
              <a:t>				</a:t>
            </a:r>
            <a:r>
              <a:rPr lang="fr-FR" b="1" dirty="0" smtClean="0">
                <a:solidFill>
                  <a:srgbClr val="FFFF00"/>
                </a:solidFill>
              </a:rPr>
              <a:t>I</a:t>
            </a:r>
            <a:r>
              <a:rPr lang="fr-FR" dirty="0" smtClean="0">
                <a:solidFill>
                  <a:srgbClr val="FFFF00"/>
                </a:solidFill>
              </a:rPr>
              <a:t> </a:t>
            </a:r>
            <a:r>
              <a:rPr lang="fr-FR" dirty="0" err="1" smtClean="0"/>
              <a:t>ncertitude</a:t>
            </a:r>
            <a:endParaRPr lang="fr-FR" dirty="0" smtClean="0"/>
          </a:p>
          <a:p>
            <a:r>
              <a:rPr lang="fr-FR" b="1" dirty="0" smtClean="0">
                <a:solidFill>
                  <a:srgbClr val="FFFF00"/>
                </a:solidFill>
              </a:rPr>
              <a:t>C</a:t>
            </a:r>
            <a:r>
              <a:rPr lang="fr-FR" dirty="0" smtClean="0">
                <a:solidFill>
                  <a:srgbClr val="FFFF00"/>
                </a:solidFill>
              </a:rPr>
              <a:t> </a:t>
            </a:r>
            <a:r>
              <a:rPr lang="fr-FR" dirty="0" err="1" smtClean="0"/>
              <a:t>omplexity</a:t>
            </a:r>
            <a:r>
              <a:rPr lang="fr-FR" dirty="0" smtClean="0"/>
              <a:t>				</a:t>
            </a:r>
            <a:r>
              <a:rPr lang="fr-FR" b="1" dirty="0" smtClean="0">
                <a:solidFill>
                  <a:srgbClr val="FFFF00"/>
                </a:solidFill>
              </a:rPr>
              <a:t>C</a:t>
            </a:r>
            <a:r>
              <a:rPr lang="fr-FR" dirty="0" smtClean="0"/>
              <a:t> </a:t>
            </a:r>
            <a:r>
              <a:rPr lang="fr-FR" dirty="0" err="1" smtClean="0"/>
              <a:t>omplexité</a:t>
            </a:r>
            <a:endParaRPr lang="fr-FR" dirty="0" smtClean="0"/>
          </a:p>
          <a:p>
            <a:r>
              <a:rPr lang="fr-FR" b="1" dirty="0">
                <a:solidFill>
                  <a:srgbClr val="FFFF00"/>
                </a:solidFill>
              </a:rPr>
              <a:t>A</a:t>
            </a:r>
            <a:r>
              <a:rPr lang="fr-FR" dirty="0">
                <a:solidFill>
                  <a:srgbClr val="FFFF00"/>
                </a:solidFill>
              </a:rPr>
              <a:t> </a:t>
            </a:r>
            <a:r>
              <a:rPr lang="fr-FR" dirty="0" err="1" smtClean="0"/>
              <a:t>mbiguity</a:t>
            </a:r>
            <a:r>
              <a:rPr lang="fr-FR" dirty="0" smtClean="0"/>
              <a:t> 				</a:t>
            </a:r>
            <a:r>
              <a:rPr lang="fr-FR" b="1" dirty="0" smtClean="0">
                <a:solidFill>
                  <a:srgbClr val="FFFF00"/>
                </a:solidFill>
              </a:rPr>
              <a:t>A</a:t>
            </a:r>
            <a:r>
              <a:rPr lang="fr-FR" dirty="0" smtClean="0"/>
              <a:t> </a:t>
            </a:r>
            <a:r>
              <a:rPr lang="fr-FR" dirty="0" err="1" smtClean="0"/>
              <a:t>mbiguité</a:t>
            </a:r>
            <a:endParaRPr lang="fr-FR" dirty="0"/>
          </a:p>
        </p:txBody>
      </p:sp>
      <p:sp>
        <p:nvSpPr>
          <p:cNvPr id="4" name="Flèche droite 3"/>
          <p:cNvSpPr/>
          <p:nvPr/>
        </p:nvSpPr>
        <p:spPr bwMode="auto">
          <a:xfrm>
            <a:off x="2915728" y="3243532"/>
            <a:ext cx="2518914" cy="86264"/>
          </a:xfrm>
          <a:prstGeom prst="rightArrow">
            <a:avLst/>
          </a:prstGeom>
          <a:solidFill>
            <a:schemeClr val="accent1"/>
          </a:solidFill>
          <a:ln w="9525" cap="flat" cmpd="sng" algn="ctr">
            <a:solidFill>
              <a:srgbClr val="0067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fr-FR" sz="2800" b="0" i="0" u="none" strike="noStrike" cap="none" normalizeH="0" baseline="0" smtClean="0">
              <a:ln>
                <a:noFill/>
              </a:ln>
              <a:solidFill>
                <a:schemeClr val="tx1"/>
              </a:solidFill>
              <a:effectLst/>
              <a:latin typeface="Verdana" pitchFamily="34" charset="0"/>
            </a:endParaRPr>
          </a:p>
        </p:txBody>
      </p:sp>
      <p:sp>
        <p:nvSpPr>
          <p:cNvPr id="5" name="Flèche droite 4"/>
          <p:cNvSpPr/>
          <p:nvPr/>
        </p:nvSpPr>
        <p:spPr bwMode="auto">
          <a:xfrm>
            <a:off x="2881223" y="3698145"/>
            <a:ext cx="2553419" cy="45719"/>
          </a:xfrm>
          <a:prstGeom prst="rightArrow">
            <a:avLst/>
          </a:prstGeom>
          <a:solidFill>
            <a:schemeClr val="accent1"/>
          </a:solidFill>
          <a:ln w="9525" cap="flat" cmpd="sng" algn="ctr">
            <a:solidFill>
              <a:srgbClr val="0067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fr-FR" sz="2800" b="0" i="0" u="none" strike="noStrike" cap="none" normalizeH="0" baseline="0" smtClean="0">
              <a:ln>
                <a:noFill/>
              </a:ln>
              <a:solidFill>
                <a:schemeClr val="tx1"/>
              </a:solidFill>
              <a:effectLst/>
              <a:latin typeface="Verdana" pitchFamily="34" charset="0"/>
            </a:endParaRPr>
          </a:p>
        </p:txBody>
      </p:sp>
      <p:sp>
        <p:nvSpPr>
          <p:cNvPr id="6" name="Flèche droite 5"/>
          <p:cNvSpPr/>
          <p:nvPr/>
        </p:nvSpPr>
        <p:spPr bwMode="auto">
          <a:xfrm>
            <a:off x="2794958" y="4244196"/>
            <a:ext cx="2656936" cy="86264"/>
          </a:xfrm>
          <a:prstGeom prst="rightArrow">
            <a:avLst/>
          </a:prstGeom>
          <a:solidFill>
            <a:schemeClr val="accent1"/>
          </a:solidFill>
          <a:ln w="9525" cap="flat" cmpd="sng" algn="ctr">
            <a:solidFill>
              <a:srgbClr val="0067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fr-FR" sz="2800" b="0" i="0" u="none" strike="noStrike" cap="none" normalizeH="0" baseline="0" smtClean="0">
              <a:ln>
                <a:noFill/>
              </a:ln>
              <a:solidFill>
                <a:schemeClr val="tx1"/>
              </a:solidFill>
              <a:effectLst/>
              <a:latin typeface="Verdana" pitchFamily="34" charset="0"/>
            </a:endParaRPr>
          </a:p>
        </p:txBody>
      </p:sp>
      <p:sp>
        <p:nvSpPr>
          <p:cNvPr id="7" name="Flèche droite 6"/>
          <p:cNvSpPr/>
          <p:nvPr/>
        </p:nvSpPr>
        <p:spPr bwMode="auto">
          <a:xfrm>
            <a:off x="2777706" y="4692770"/>
            <a:ext cx="2656936" cy="45719"/>
          </a:xfrm>
          <a:prstGeom prst="rightArrow">
            <a:avLst/>
          </a:prstGeom>
          <a:solidFill>
            <a:schemeClr val="accent1"/>
          </a:solidFill>
          <a:ln w="9525" cap="flat" cmpd="sng" algn="ctr">
            <a:solidFill>
              <a:srgbClr val="0067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fr-FR" sz="2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02511126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Espace réservé du numéro de diapositive 3"/>
          <p:cNvSpPr>
            <a:spLocks noGrp="1"/>
          </p:cNvSpPr>
          <p:nvPr>
            <p:ph type="sldNum" sz="quarter" idx="4294967295"/>
          </p:nvPr>
        </p:nvSpPr>
        <p:spPr bwMode="auto">
          <a:xfrm>
            <a:off x="8382000" y="6492876"/>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1363" indent="-284163">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1413" indent="-227013">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598613" indent="-227013">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5813" indent="-227013">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3013" indent="-227013"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0213" indent="-227013"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7413" indent="-227013"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4613" indent="-227013"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fontAlgn="base">
              <a:lnSpc>
                <a:spcPct val="100000"/>
              </a:lnSpc>
              <a:spcBef>
                <a:spcPct val="0"/>
              </a:spcBef>
              <a:spcAft>
                <a:spcPct val="0"/>
              </a:spcAft>
              <a:buClrTx/>
              <a:buSzTx/>
              <a:buNone/>
            </a:pPr>
            <a:fld id="{E23E94CC-E698-4C98-9D30-8C2CFEF65853}" type="slidenum">
              <a:rPr lang="en-US" altLang="fr-FR" sz="1800">
                <a:solidFill>
                  <a:srgbClr val="000000"/>
                </a:solidFill>
                <a:latin typeface="Verdana" panose="020B0604030504040204" pitchFamily="34" charset="0"/>
                <a:cs typeface="Arial" panose="020B0604020202020204" pitchFamily="34" charset="0"/>
              </a:rPr>
              <a:pPr fontAlgn="base">
                <a:lnSpc>
                  <a:spcPct val="100000"/>
                </a:lnSpc>
                <a:spcBef>
                  <a:spcPct val="0"/>
                </a:spcBef>
                <a:spcAft>
                  <a:spcPct val="0"/>
                </a:spcAft>
                <a:buClrTx/>
                <a:buSzTx/>
                <a:buNone/>
              </a:pPr>
              <a:t>64</a:t>
            </a:fld>
            <a:endParaRPr lang="en-US" altLang="fr-FR" sz="1800">
              <a:solidFill>
                <a:srgbClr val="000000"/>
              </a:solidFill>
              <a:latin typeface="Verdana" panose="020B0604030504040204" pitchFamily="34" charset="0"/>
              <a:cs typeface="Arial" panose="020B0604020202020204" pitchFamily="34" charset="0"/>
            </a:endParaRP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6" y="0"/>
            <a:ext cx="91535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e 7">
            <a:extLst>
              <a:ext uri="{FF2B5EF4-FFF2-40B4-BE49-F238E27FC236}">
                <a16:creationId xmlns:a16="http://schemas.microsoft.com/office/drawing/2014/main" id="{4A265500-EE75-4E80-B0A6-37DD12A50EE9}"/>
              </a:ext>
            </a:extLst>
          </p:cNvPr>
          <p:cNvGrpSpPr/>
          <p:nvPr/>
        </p:nvGrpSpPr>
        <p:grpSpPr>
          <a:xfrm>
            <a:off x="7516307" y="908720"/>
            <a:ext cx="2817748" cy="2168320"/>
            <a:chOff x="5482072" y="2677372"/>
            <a:chExt cx="3725313" cy="2168320"/>
          </a:xfrm>
          <a:solidFill>
            <a:schemeClr val="tx1"/>
          </a:solidFill>
        </p:grpSpPr>
        <p:sp>
          <p:nvSpPr>
            <p:cNvPr id="10" name="Text Box 4">
              <a:extLst>
                <a:ext uri="{FF2B5EF4-FFF2-40B4-BE49-F238E27FC236}">
                  <a16:creationId xmlns:a16="http://schemas.microsoft.com/office/drawing/2014/main" id="{170F2832-0224-4F9E-A075-A13351B0C2DB}"/>
                </a:ext>
              </a:extLst>
            </p:cNvPr>
            <p:cNvSpPr txBox="1">
              <a:spLocks noChangeArrowheads="1"/>
            </p:cNvSpPr>
            <p:nvPr/>
          </p:nvSpPr>
          <p:spPr bwMode="auto">
            <a:xfrm>
              <a:off x="5952471" y="2677372"/>
              <a:ext cx="3254914" cy="2164608"/>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0"/>
                </a:spcBef>
                <a:defRPr sz="2400">
                  <a:solidFill>
                    <a:schemeClr val="tx1"/>
                  </a:solidFill>
                  <a:latin typeface="Arial" charset="0"/>
                </a:defRPr>
              </a:lvl1pPr>
              <a:lvl2pPr marL="6376988" indent="-457200" algn="l">
                <a:spcBef>
                  <a:spcPct val="0"/>
                </a:spcBef>
                <a:defRPr sz="2400">
                  <a:solidFill>
                    <a:schemeClr val="tx1"/>
                  </a:solidFill>
                  <a:latin typeface="Arial" charset="0"/>
                </a:defRPr>
              </a:lvl2pPr>
              <a:lvl3pPr marL="7013575" indent="-457200" algn="l">
                <a:spcBef>
                  <a:spcPct val="0"/>
                </a:spcBef>
                <a:defRPr sz="2400">
                  <a:solidFill>
                    <a:schemeClr val="tx1"/>
                  </a:solidFill>
                  <a:latin typeface="Arial" charset="0"/>
                </a:defRPr>
              </a:lvl3pPr>
              <a:lvl4pPr marL="7650163" indent="-457200" algn="l">
                <a:spcBef>
                  <a:spcPct val="0"/>
                </a:spcBef>
                <a:defRPr sz="2400">
                  <a:solidFill>
                    <a:schemeClr val="tx1"/>
                  </a:solidFill>
                  <a:latin typeface="Arial" charset="0"/>
                </a:defRPr>
              </a:lvl4pPr>
              <a:lvl5pPr marL="8286750" indent="-457200" algn="l">
                <a:spcBef>
                  <a:spcPct val="0"/>
                </a:spcBef>
                <a:defRPr sz="2400">
                  <a:solidFill>
                    <a:schemeClr val="tx1"/>
                  </a:solidFill>
                  <a:latin typeface="Arial" charset="0"/>
                </a:defRPr>
              </a:lvl5pPr>
              <a:lvl6pPr marL="8743950" indent="-457200" fontAlgn="base">
                <a:spcBef>
                  <a:spcPct val="0"/>
                </a:spcBef>
                <a:spcAft>
                  <a:spcPct val="0"/>
                </a:spcAft>
                <a:defRPr sz="2400">
                  <a:solidFill>
                    <a:schemeClr val="tx1"/>
                  </a:solidFill>
                  <a:latin typeface="Arial" charset="0"/>
                </a:defRPr>
              </a:lvl6pPr>
              <a:lvl7pPr marL="9201150" indent="-457200" fontAlgn="base">
                <a:spcBef>
                  <a:spcPct val="0"/>
                </a:spcBef>
                <a:spcAft>
                  <a:spcPct val="0"/>
                </a:spcAft>
                <a:defRPr sz="2400">
                  <a:solidFill>
                    <a:schemeClr val="tx1"/>
                  </a:solidFill>
                  <a:latin typeface="Arial" charset="0"/>
                </a:defRPr>
              </a:lvl7pPr>
              <a:lvl8pPr marL="9658350" indent="-457200" fontAlgn="base">
                <a:spcBef>
                  <a:spcPct val="0"/>
                </a:spcBef>
                <a:spcAft>
                  <a:spcPct val="0"/>
                </a:spcAft>
                <a:defRPr sz="2400">
                  <a:solidFill>
                    <a:schemeClr val="tx1"/>
                  </a:solidFill>
                  <a:latin typeface="Arial" charset="0"/>
                </a:defRPr>
              </a:lvl8pPr>
              <a:lvl9pPr marL="10115550" indent="-457200" fontAlgn="base">
                <a:spcBef>
                  <a:spcPct val="0"/>
                </a:spcBef>
                <a:spcAft>
                  <a:spcPct val="0"/>
                </a:spcAft>
                <a:defRPr sz="2400">
                  <a:solidFill>
                    <a:schemeClr val="tx1"/>
                  </a:solidFill>
                  <a:latin typeface="Arial" charset="0"/>
                </a:defRPr>
              </a:lvl9pPr>
            </a:lstStyle>
            <a:p>
              <a:pPr marL="0" indent="0">
                <a:buSzPct val="100000"/>
                <a:defRPr/>
              </a:pPr>
              <a:r>
                <a:rPr lang="fr-FR" sz="3600" dirty="0" err="1">
                  <a:solidFill>
                    <a:srgbClr val="FFFF00"/>
                  </a:solidFill>
                  <a:effectLst>
                    <a:outerShdw blurRad="38100" dist="38100" dir="2700000" algn="tl">
                      <a:srgbClr val="000000">
                        <a:alpha val="43137"/>
                      </a:srgbClr>
                    </a:outerShdw>
                  </a:effectLst>
                  <a:latin typeface="Lucida Sans Unicode"/>
                  <a:cs typeface="Arial" panose="020B0604020202020204" pitchFamily="34" charset="0"/>
                </a:rPr>
                <a:t>olatil</a:t>
              </a:r>
              <a:endParaRPr lang="fr-FR" sz="3600" dirty="0">
                <a:solidFill>
                  <a:srgbClr val="FFFF00"/>
                </a:solidFill>
                <a:effectLst>
                  <a:outerShdw blurRad="38100" dist="38100" dir="2700000" algn="tl">
                    <a:srgbClr val="000000">
                      <a:alpha val="43137"/>
                    </a:srgbClr>
                  </a:outerShdw>
                </a:effectLst>
                <a:latin typeface="Lucida Sans Unicode"/>
                <a:cs typeface="Arial" panose="020B0604020202020204" pitchFamily="34" charset="0"/>
              </a:endParaRPr>
            </a:p>
            <a:p>
              <a:pPr marL="0" indent="0">
                <a:buSzPct val="100000"/>
                <a:defRPr/>
              </a:pPr>
              <a:r>
                <a:rPr lang="fr-FR" sz="3600" dirty="0">
                  <a:solidFill>
                    <a:srgbClr val="FFFF00"/>
                  </a:solidFill>
                  <a:effectLst>
                    <a:outerShdw blurRad="38100" dist="38100" dir="2700000" algn="tl">
                      <a:srgbClr val="000000">
                        <a:alpha val="43137"/>
                      </a:srgbClr>
                    </a:outerShdw>
                  </a:effectLst>
                  <a:latin typeface="Lucida Sans Unicode"/>
                  <a:cs typeface="Arial" panose="020B0604020202020204" pitchFamily="34" charset="0"/>
                </a:rPr>
                <a:t>ncertain</a:t>
              </a:r>
            </a:p>
            <a:p>
              <a:pPr marL="0" indent="0">
                <a:buSzPct val="100000"/>
                <a:defRPr/>
              </a:pPr>
              <a:r>
                <a:rPr lang="fr-FR" sz="3600" dirty="0" err="1">
                  <a:solidFill>
                    <a:srgbClr val="FFFF00"/>
                  </a:solidFill>
                  <a:effectLst>
                    <a:outerShdw blurRad="38100" dist="38100" dir="2700000" algn="tl">
                      <a:srgbClr val="000000">
                        <a:alpha val="43137"/>
                      </a:srgbClr>
                    </a:outerShdw>
                  </a:effectLst>
                  <a:latin typeface="Lucida Sans Unicode"/>
                  <a:cs typeface="Arial" panose="020B0604020202020204" pitchFamily="34" charset="0"/>
                </a:rPr>
                <a:t>omplexe</a:t>
              </a:r>
              <a:endParaRPr lang="fr-FR" sz="3600" dirty="0">
                <a:solidFill>
                  <a:srgbClr val="FFFF00"/>
                </a:solidFill>
                <a:effectLst>
                  <a:outerShdw blurRad="38100" dist="38100" dir="2700000" algn="tl">
                    <a:srgbClr val="000000">
                      <a:alpha val="43137"/>
                    </a:srgbClr>
                  </a:outerShdw>
                </a:effectLst>
                <a:latin typeface="Lucida Sans Unicode"/>
                <a:cs typeface="Arial" panose="020B0604020202020204" pitchFamily="34" charset="0"/>
              </a:endParaRPr>
            </a:p>
            <a:p>
              <a:pPr marL="0" indent="0">
                <a:buSzPct val="100000"/>
                <a:defRPr/>
              </a:pPr>
              <a:r>
                <a:rPr lang="fr-FR" sz="3600" dirty="0" err="1">
                  <a:solidFill>
                    <a:srgbClr val="FFFF00"/>
                  </a:solidFill>
                  <a:effectLst>
                    <a:outerShdw blurRad="38100" dist="38100" dir="2700000" algn="tl">
                      <a:srgbClr val="000000">
                        <a:alpha val="43137"/>
                      </a:srgbClr>
                    </a:outerShdw>
                  </a:effectLst>
                  <a:latin typeface="Lucida Sans Unicode"/>
                  <a:cs typeface="Arial" panose="020B0604020202020204" pitchFamily="34" charset="0"/>
                </a:rPr>
                <a:t>mbigu</a:t>
              </a:r>
              <a:endParaRPr lang="fr-FR" sz="3600" dirty="0">
                <a:solidFill>
                  <a:srgbClr val="FFFF00"/>
                </a:solidFill>
                <a:effectLst>
                  <a:outerShdw blurRad="38100" dist="38100" dir="2700000" algn="tl">
                    <a:srgbClr val="000000">
                      <a:alpha val="43137"/>
                    </a:srgbClr>
                  </a:outerShdw>
                </a:effectLst>
                <a:latin typeface="Lucida Sans Unicode"/>
                <a:cs typeface="Arial" panose="020B0604020202020204" pitchFamily="34" charset="0"/>
              </a:endParaRPr>
            </a:p>
          </p:txBody>
        </p:sp>
        <p:sp>
          <p:nvSpPr>
            <p:cNvPr id="9" name="Text Box 4">
              <a:extLst>
                <a:ext uri="{FF2B5EF4-FFF2-40B4-BE49-F238E27FC236}">
                  <a16:creationId xmlns:a16="http://schemas.microsoft.com/office/drawing/2014/main" id="{74DC0F71-3960-4D52-8734-AAFCD5ABD179}"/>
                </a:ext>
              </a:extLst>
            </p:cNvPr>
            <p:cNvSpPr txBox="1">
              <a:spLocks noChangeArrowheads="1"/>
            </p:cNvSpPr>
            <p:nvPr/>
          </p:nvSpPr>
          <p:spPr bwMode="auto">
            <a:xfrm>
              <a:off x="5482072" y="2681084"/>
              <a:ext cx="470399" cy="2164608"/>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0"/>
                </a:spcBef>
                <a:defRPr sz="2400">
                  <a:solidFill>
                    <a:schemeClr val="tx1"/>
                  </a:solidFill>
                  <a:latin typeface="Arial" charset="0"/>
                </a:defRPr>
              </a:lvl1pPr>
              <a:lvl2pPr marL="6376988" indent="-457200" algn="l">
                <a:spcBef>
                  <a:spcPct val="0"/>
                </a:spcBef>
                <a:defRPr sz="2400">
                  <a:solidFill>
                    <a:schemeClr val="tx1"/>
                  </a:solidFill>
                  <a:latin typeface="Arial" charset="0"/>
                </a:defRPr>
              </a:lvl2pPr>
              <a:lvl3pPr marL="7013575" indent="-457200" algn="l">
                <a:spcBef>
                  <a:spcPct val="0"/>
                </a:spcBef>
                <a:defRPr sz="2400">
                  <a:solidFill>
                    <a:schemeClr val="tx1"/>
                  </a:solidFill>
                  <a:latin typeface="Arial" charset="0"/>
                </a:defRPr>
              </a:lvl3pPr>
              <a:lvl4pPr marL="7650163" indent="-457200" algn="l">
                <a:spcBef>
                  <a:spcPct val="0"/>
                </a:spcBef>
                <a:defRPr sz="2400">
                  <a:solidFill>
                    <a:schemeClr val="tx1"/>
                  </a:solidFill>
                  <a:latin typeface="Arial" charset="0"/>
                </a:defRPr>
              </a:lvl4pPr>
              <a:lvl5pPr marL="8286750" indent="-457200" algn="l">
                <a:spcBef>
                  <a:spcPct val="0"/>
                </a:spcBef>
                <a:defRPr sz="2400">
                  <a:solidFill>
                    <a:schemeClr val="tx1"/>
                  </a:solidFill>
                  <a:latin typeface="Arial" charset="0"/>
                </a:defRPr>
              </a:lvl5pPr>
              <a:lvl6pPr marL="8743950" indent="-457200" fontAlgn="base">
                <a:spcBef>
                  <a:spcPct val="0"/>
                </a:spcBef>
                <a:spcAft>
                  <a:spcPct val="0"/>
                </a:spcAft>
                <a:defRPr sz="2400">
                  <a:solidFill>
                    <a:schemeClr val="tx1"/>
                  </a:solidFill>
                  <a:latin typeface="Arial" charset="0"/>
                </a:defRPr>
              </a:lvl6pPr>
              <a:lvl7pPr marL="9201150" indent="-457200" fontAlgn="base">
                <a:spcBef>
                  <a:spcPct val="0"/>
                </a:spcBef>
                <a:spcAft>
                  <a:spcPct val="0"/>
                </a:spcAft>
                <a:defRPr sz="2400">
                  <a:solidFill>
                    <a:schemeClr val="tx1"/>
                  </a:solidFill>
                  <a:latin typeface="Arial" charset="0"/>
                </a:defRPr>
              </a:lvl7pPr>
              <a:lvl8pPr marL="9658350" indent="-457200" fontAlgn="base">
                <a:spcBef>
                  <a:spcPct val="0"/>
                </a:spcBef>
                <a:spcAft>
                  <a:spcPct val="0"/>
                </a:spcAft>
                <a:defRPr sz="2400">
                  <a:solidFill>
                    <a:schemeClr val="tx1"/>
                  </a:solidFill>
                  <a:latin typeface="Arial" charset="0"/>
                </a:defRPr>
              </a:lvl8pPr>
              <a:lvl9pPr marL="10115550" indent="-457200" fontAlgn="base">
                <a:spcBef>
                  <a:spcPct val="0"/>
                </a:spcBef>
                <a:spcAft>
                  <a:spcPct val="0"/>
                </a:spcAft>
                <a:defRPr sz="2400">
                  <a:solidFill>
                    <a:schemeClr val="tx1"/>
                  </a:solidFill>
                  <a:latin typeface="Arial" charset="0"/>
                </a:defRPr>
              </a:lvl9pPr>
            </a:lstStyle>
            <a:p>
              <a:pPr marL="0" indent="0">
                <a:buSzPct val="100000"/>
                <a:defRPr/>
              </a:pPr>
              <a:r>
                <a:rPr lang="fr-FR" sz="3600" b="1" dirty="0">
                  <a:solidFill>
                    <a:srgbClr val="FF0000"/>
                  </a:solidFill>
                  <a:effectLst>
                    <a:outerShdw blurRad="38100" dist="38100" dir="2700000" algn="tl">
                      <a:srgbClr val="000000">
                        <a:alpha val="43137"/>
                      </a:srgbClr>
                    </a:outerShdw>
                  </a:effectLst>
                  <a:latin typeface="Lucida Sans Unicode"/>
                  <a:cs typeface="Arial" panose="020B0604020202020204" pitchFamily="34" charset="0"/>
                </a:rPr>
                <a:t>V</a:t>
              </a:r>
            </a:p>
            <a:p>
              <a:pPr marL="0" indent="0">
                <a:buSzPct val="100000"/>
                <a:defRPr/>
              </a:pPr>
              <a:r>
                <a:rPr lang="fr-FR" sz="700" b="1" dirty="0">
                  <a:solidFill>
                    <a:srgbClr val="FF0000"/>
                  </a:solidFill>
                  <a:effectLst>
                    <a:outerShdw blurRad="38100" dist="38100" dir="2700000" algn="tl">
                      <a:srgbClr val="000000">
                        <a:alpha val="43137"/>
                      </a:srgbClr>
                    </a:outerShdw>
                  </a:effectLst>
                  <a:latin typeface="Lucida Sans Unicode"/>
                  <a:cs typeface="Arial" panose="020B0604020202020204" pitchFamily="34" charset="0"/>
                </a:rPr>
                <a:t> </a:t>
              </a:r>
              <a:r>
                <a:rPr lang="fr-FR" sz="3600" b="1" dirty="0">
                  <a:solidFill>
                    <a:srgbClr val="FF0000"/>
                  </a:solidFill>
                  <a:effectLst>
                    <a:outerShdw blurRad="38100" dist="38100" dir="2700000" algn="tl">
                      <a:srgbClr val="000000">
                        <a:alpha val="43137"/>
                      </a:srgbClr>
                    </a:outerShdw>
                  </a:effectLst>
                  <a:latin typeface="Lucida Sans Unicode"/>
                  <a:cs typeface="Arial" panose="020B0604020202020204" pitchFamily="34" charset="0"/>
                </a:rPr>
                <a:t>I</a:t>
              </a:r>
            </a:p>
            <a:p>
              <a:pPr marL="0" indent="0">
                <a:buSzPct val="100000"/>
                <a:defRPr/>
              </a:pPr>
              <a:r>
                <a:rPr lang="fr-FR" sz="3600" b="1" dirty="0">
                  <a:solidFill>
                    <a:srgbClr val="FF0000"/>
                  </a:solidFill>
                  <a:effectLst>
                    <a:outerShdw blurRad="38100" dist="38100" dir="2700000" algn="tl">
                      <a:srgbClr val="000000">
                        <a:alpha val="43137"/>
                      </a:srgbClr>
                    </a:outerShdw>
                  </a:effectLst>
                  <a:latin typeface="Lucida Sans Unicode"/>
                  <a:cs typeface="Arial" panose="020B0604020202020204" pitchFamily="34" charset="0"/>
                </a:rPr>
                <a:t>C</a:t>
              </a:r>
            </a:p>
            <a:p>
              <a:pPr marL="0" indent="0">
                <a:buSzPct val="100000"/>
                <a:defRPr/>
              </a:pPr>
              <a:r>
                <a:rPr lang="fr-FR" sz="3600" b="1" dirty="0">
                  <a:solidFill>
                    <a:srgbClr val="FF0000"/>
                  </a:solidFill>
                  <a:effectLst>
                    <a:outerShdw blurRad="38100" dist="38100" dir="2700000" algn="tl">
                      <a:srgbClr val="000000">
                        <a:alpha val="43137"/>
                      </a:srgbClr>
                    </a:outerShdw>
                  </a:effectLst>
                  <a:latin typeface="Lucida Sans Unicode"/>
                  <a:cs typeface="Arial" panose="020B0604020202020204" pitchFamily="34" charset="0"/>
                </a:rPr>
                <a:t>A</a:t>
              </a:r>
            </a:p>
          </p:txBody>
        </p:sp>
      </p:grpSp>
    </p:spTree>
    <p:extLst>
      <p:ext uri="{BB962C8B-B14F-4D97-AF65-F5344CB8AC3E}">
        <p14:creationId xmlns:p14="http://schemas.microsoft.com/office/powerpoint/2010/main" val="167182797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VICA</a:t>
            </a:r>
            <a:endParaRPr lang="fr-FR" dirty="0"/>
          </a:p>
        </p:txBody>
      </p:sp>
      <p:sp>
        <p:nvSpPr>
          <p:cNvPr id="3" name="Espace réservé du contenu 2"/>
          <p:cNvSpPr>
            <a:spLocks noGrp="1"/>
          </p:cNvSpPr>
          <p:nvPr>
            <p:ph idx="1"/>
          </p:nvPr>
        </p:nvSpPr>
        <p:spPr/>
        <p:txBody>
          <a:bodyPr/>
          <a:lstStyle/>
          <a:p>
            <a:r>
              <a:rPr lang="fr-FR" dirty="0" smtClean="0"/>
              <a:t>Environnement volatile à cause de sa nature changeante.</a:t>
            </a:r>
          </a:p>
          <a:p>
            <a:r>
              <a:rPr lang="fr-FR" dirty="0" smtClean="0"/>
              <a:t>Changement, constant, qui s’accélère jusqu’à l’extrême.</a:t>
            </a:r>
          </a:p>
          <a:p>
            <a:r>
              <a:rPr lang="fr-FR" dirty="0" smtClean="0"/>
              <a:t>Les forces en jeu et les règles, ou façon de s’y adapter changent aussi perpétuellement.</a:t>
            </a:r>
          </a:p>
          <a:p>
            <a:r>
              <a:rPr lang="fr-FR" dirty="0" smtClean="0"/>
              <a:t>Nous ne sommes plus capable de prédire à moyen et long terme, voir même à court terme. Les surprises sont nombreuses et notre compréhension est de plus en plus floue. </a:t>
            </a:r>
          </a:p>
          <a:p>
            <a:r>
              <a:rPr lang="fr-FR" dirty="0" smtClean="0"/>
              <a:t>Aujourd’hui planifier </a:t>
            </a:r>
            <a:r>
              <a:rPr lang="fr-FR" dirty="0" err="1" smtClean="0"/>
              <a:t>quelquechose</a:t>
            </a:r>
            <a:r>
              <a:rPr lang="fr-FR" dirty="0" smtClean="0"/>
              <a:t> sous entend que même pour un projet de 24 h on peut </a:t>
            </a:r>
            <a:r>
              <a:rPr lang="fr-FR" dirty="0" err="1" smtClean="0"/>
              <a:t>ptre</a:t>
            </a:r>
            <a:r>
              <a:rPr lang="fr-FR" dirty="0" smtClean="0"/>
              <a:t> amené à le modifier</a:t>
            </a:r>
          </a:p>
          <a:p>
            <a:r>
              <a:rPr lang="fr-FR" dirty="0" smtClean="0"/>
              <a:t>Il faut donc s’ADAPTER, être prêt à le faire.</a:t>
            </a:r>
            <a:endParaRPr lang="fr-FR" dirty="0"/>
          </a:p>
        </p:txBody>
      </p:sp>
    </p:spTree>
    <p:extLst>
      <p:ext uri="{BB962C8B-B14F-4D97-AF65-F5344CB8AC3E}">
        <p14:creationId xmlns:p14="http://schemas.microsoft.com/office/powerpoint/2010/main" val="112847913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891872" y="1260475"/>
            <a:ext cx="4303481" cy="4848225"/>
          </a:xfrm>
          <a:prstGeom prst="rect">
            <a:avLst/>
          </a:prstGeom>
        </p:spPr>
      </p:pic>
      <p:pic>
        <p:nvPicPr>
          <p:cNvPr id="6" name="Image 5"/>
          <p:cNvPicPr>
            <a:picLocks noChangeAspect="1"/>
          </p:cNvPicPr>
          <p:nvPr/>
        </p:nvPicPr>
        <p:blipFill>
          <a:blip r:embed="rId3"/>
          <a:stretch>
            <a:fillRect/>
          </a:stretch>
        </p:blipFill>
        <p:spPr>
          <a:xfrm>
            <a:off x="4349344" y="2103005"/>
            <a:ext cx="3493311" cy="2651990"/>
          </a:xfrm>
          <a:prstGeom prst="rect">
            <a:avLst/>
          </a:prstGeom>
        </p:spPr>
      </p:pic>
      <p:pic>
        <p:nvPicPr>
          <p:cNvPr id="9" name="Image 8"/>
          <p:cNvPicPr>
            <a:picLocks noChangeAspect="1"/>
          </p:cNvPicPr>
          <p:nvPr/>
        </p:nvPicPr>
        <p:blipFill>
          <a:blip r:embed="rId4"/>
          <a:stretch>
            <a:fillRect/>
          </a:stretch>
        </p:blipFill>
        <p:spPr>
          <a:xfrm>
            <a:off x="3910213" y="2099957"/>
            <a:ext cx="4017612" cy="2658086"/>
          </a:xfrm>
          <a:prstGeom prst="rect">
            <a:avLst/>
          </a:prstGeom>
        </p:spPr>
      </p:pic>
    </p:spTree>
    <p:extLst>
      <p:ext uri="{BB962C8B-B14F-4D97-AF65-F5344CB8AC3E}">
        <p14:creationId xmlns:p14="http://schemas.microsoft.com/office/powerpoint/2010/main" val="112483883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L’agilité, pourquoi?</a:t>
            </a:r>
            <a:endParaRPr lang="fr-FR" dirty="0"/>
          </a:p>
        </p:txBody>
      </p:sp>
      <p:sp>
        <p:nvSpPr>
          <p:cNvPr id="3" name="Espace réservé du contenu 2"/>
          <p:cNvSpPr>
            <a:spLocks noGrp="1"/>
          </p:cNvSpPr>
          <p:nvPr>
            <p:ph idx="1"/>
          </p:nvPr>
        </p:nvSpPr>
        <p:spPr>
          <a:xfrm>
            <a:off x="310114" y="2787445"/>
            <a:ext cx="11468100" cy="3321530"/>
          </a:xfrm>
        </p:spPr>
        <p:txBody>
          <a:bodyPr/>
          <a:lstStyle/>
          <a:p>
            <a:r>
              <a:rPr lang="fr-FR" dirty="0" smtClean="0"/>
              <a:t>S’adapter aux transformations de plus en plus rapide</a:t>
            </a:r>
          </a:p>
          <a:p>
            <a:r>
              <a:rPr lang="fr-FR" dirty="0" smtClean="0"/>
              <a:t>S’investir pour ne pas subir</a:t>
            </a:r>
          </a:p>
          <a:p>
            <a:r>
              <a:rPr lang="fr-FR" dirty="0" smtClean="0"/>
              <a:t>Etre « auto apprenant »</a:t>
            </a:r>
            <a:endParaRPr lang="fr-FR" dirty="0"/>
          </a:p>
        </p:txBody>
      </p:sp>
    </p:spTree>
    <p:extLst>
      <p:ext uri="{BB962C8B-B14F-4D97-AF65-F5344CB8AC3E}">
        <p14:creationId xmlns:p14="http://schemas.microsoft.com/office/powerpoint/2010/main" val="288462389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action</a:t>
            </a:r>
            <a:endParaRPr lang="fr-FR" dirty="0"/>
          </a:p>
        </p:txBody>
      </p:sp>
      <p:sp>
        <p:nvSpPr>
          <p:cNvPr id="3" name="Espace réservé du contenu 2"/>
          <p:cNvSpPr>
            <a:spLocks noGrp="1"/>
          </p:cNvSpPr>
          <p:nvPr>
            <p:ph idx="1"/>
          </p:nvPr>
        </p:nvSpPr>
        <p:spPr>
          <a:xfrm>
            <a:off x="310114" y="1260750"/>
            <a:ext cx="11468100" cy="5460892"/>
          </a:xfrm>
        </p:spPr>
        <p:txBody>
          <a:bodyPr/>
          <a:lstStyle/>
          <a:p>
            <a:r>
              <a:rPr lang="fr-FR" dirty="0"/>
              <a:t>Pour les clients des sociétés informatiques, la plus-value se situe sur un plan essentiellement </a:t>
            </a:r>
            <a:r>
              <a:rPr lang="fr-FR" b="1" dirty="0"/>
              <a:t>qualitatif. </a:t>
            </a:r>
            <a:endParaRPr lang="fr-FR" b="1" dirty="0" smtClean="0"/>
          </a:p>
          <a:p>
            <a:r>
              <a:rPr lang="fr-FR" dirty="0" smtClean="0"/>
              <a:t>Plutôt qu'un rapport </a:t>
            </a:r>
            <a:r>
              <a:rPr lang="fr-FR" dirty="0"/>
              <a:t>prestataire-fournisseur, c'est en effet une véritable </a:t>
            </a:r>
            <a:r>
              <a:rPr lang="fr-FR" b="1" dirty="0"/>
              <a:t>collaboration</a:t>
            </a:r>
            <a:r>
              <a:rPr lang="fr-FR" dirty="0"/>
              <a:t> qui va se mettre en place. </a:t>
            </a:r>
            <a:endParaRPr lang="fr-FR" dirty="0" smtClean="0"/>
          </a:p>
          <a:p>
            <a:r>
              <a:rPr lang="fr-FR" dirty="0" smtClean="0"/>
              <a:t>La</a:t>
            </a:r>
            <a:r>
              <a:rPr lang="fr-FR" dirty="0"/>
              <a:t> relation qui va s'instaurer sera stable et pérenne, basée sur la </a:t>
            </a:r>
            <a:r>
              <a:rPr lang="fr-FR" b="1" dirty="0"/>
              <a:t>confiance</a:t>
            </a:r>
            <a:r>
              <a:rPr lang="fr-FR" dirty="0"/>
              <a:t>. </a:t>
            </a:r>
            <a:endParaRPr lang="fr-FR" dirty="0" smtClean="0"/>
          </a:p>
          <a:p>
            <a:r>
              <a:rPr lang="fr-FR" dirty="0" smtClean="0"/>
              <a:t>Le </a:t>
            </a:r>
            <a:r>
              <a:rPr lang="fr-FR" dirty="0"/>
              <a:t>client va pouvoir s'appuyer sur une équipe entière qui connait et prend en compte ses enjeux, ses objectifs, ses attentes et ses problématiques métiers, et non plus sur une ou deux personnes « qui savent ». L'investissement, l'implication et la responsabilisation des équipes seront accrus. Tous les membres de l'équipe </a:t>
            </a:r>
            <a:r>
              <a:rPr lang="fr-FR" dirty="0" smtClean="0"/>
              <a:t>pourront </a:t>
            </a:r>
            <a:r>
              <a:rPr lang="fr-FR" dirty="0"/>
              <a:t>proposer spontanément leurs idées : nous n'avons plus une tête qui pense et dix mains qui codent, mais six têtes qui pensent !</a:t>
            </a:r>
            <a:br>
              <a:rPr lang="fr-FR" dirty="0"/>
            </a:br>
            <a:endParaRPr lang="fr-FR" dirty="0"/>
          </a:p>
        </p:txBody>
      </p:sp>
    </p:spTree>
    <p:extLst>
      <p:ext uri="{BB962C8B-B14F-4D97-AF65-F5344CB8AC3E}">
        <p14:creationId xmlns:p14="http://schemas.microsoft.com/office/powerpoint/2010/main" val="222775301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une</a:t>
            </a:r>
            <a:r>
              <a:rPr lang="fr-FR" dirty="0"/>
              <a:t> diminution du stress et donc des erreurs causées par l'incertitude. </a:t>
            </a:r>
            <a:endParaRPr lang="fr-FR" dirty="0" smtClean="0"/>
          </a:p>
          <a:p>
            <a:r>
              <a:rPr lang="fr-FR" dirty="0" smtClean="0"/>
              <a:t>L'effet tunnel ;  </a:t>
            </a:r>
            <a:r>
              <a:rPr lang="fr-FR" sz="2400" dirty="0"/>
              <a:t>à savoir, devoir patienter plusieurs mois pour utiliser une première livraison de l'application, va être considérablement diminué</a:t>
            </a:r>
            <a:r>
              <a:rPr lang="fr-FR" dirty="0" smtClean="0"/>
              <a:t>.</a:t>
            </a:r>
          </a:p>
          <a:p>
            <a:pPr lvl="1">
              <a:buFont typeface="Arial" panose="020B0604020202020204" pitchFamily="34" charset="0"/>
              <a:buChar char="•"/>
            </a:pPr>
            <a:r>
              <a:rPr lang="fr-FR" dirty="0" smtClean="0"/>
              <a:t>	À </a:t>
            </a:r>
            <a:r>
              <a:rPr lang="fr-FR" dirty="0"/>
              <a:t>l'inverse, un mode de travail </a:t>
            </a:r>
            <a:r>
              <a:rPr lang="fr-FR" dirty="0" smtClean="0"/>
              <a:t>itératif </a:t>
            </a:r>
            <a:r>
              <a:rPr lang="fr-FR" dirty="0"/>
              <a:t>et incrémentiel sera </a:t>
            </a:r>
            <a:r>
              <a:rPr lang="fr-FR" dirty="0" smtClean="0"/>
              <a:t>			privilégié.</a:t>
            </a:r>
          </a:p>
          <a:p>
            <a:pPr lvl="1">
              <a:buFont typeface="Arial" panose="020B0604020202020204" pitchFamily="34" charset="0"/>
              <a:buChar char="•"/>
            </a:pPr>
            <a:r>
              <a:rPr lang="fr-FR" dirty="0" smtClean="0"/>
              <a:t>	Permet </a:t>
            </a:r>
            <a:r>
              <a:rPr lang="fr-FR" dirty="0"/>
              <a:t>de délivrer régulièrement des versions fonctionnelles du </a:t>
            </a:r>
            <a:r>
              <a:rPr lang="fr-FR" dirty="0" smtClean="0"/>
              <a:t>logiciel, par la prise de conscience des </a:t>
            </a:r>
            <a:r>
              <a:rPr lang="fr-FR" dirty="0"/>
              <a:t>retours clients à chaque </a:t>
            </a:r>
            <a:r>
              <a:rPr lang="fr-FR" dirty="0" smtClean="0"/>
              <a:t>livraison (plus régulières, moins espacées). </a:t>
            </a:r>
          </a:p>
          <a:p>
            <a:r>
              <a:rPr lang="fr-FR" dirty="0" smtClean="0"/>
              <a:t>Ainsi, </a:t>
            </a:r>
            <a:r>
              <a:rPr lang="fr-FR" dirty="0"/>
              <a:t>le produit livré </a:t>
            </a:r>
            <a:r>
              <a:rPr lang="fr-FR" dirty="0" smtClean="0"/>
              <a:t>est plus </a:t>
            </a:r>
            <a:r>
              <a:rPr lang="fr-FR" dirty="0"/>
              <a:t>proche des </a:t>
            </a:r>
            <a:r>
              <a:rPr lang="fr-FR" dirty="0" smtClean="0"/>
              <a:t>objectifs et réponds aux attentes du </a:t>
            </a:r>
            <a:r>
              <a:rPr lang="fr-FR" dirty="0"/>
              <a:t>client </a:t>
            </a:r>
            <a:r>
              <a:rPr lang="fr-FR" sz="4000" b="1" dirty="0" smtClean="0">
                <a:latin typeface="Algerian" panose="04020705040A02060702" pitchFamily="82" charset="0"/>
              </a:rPr>
              <a:t>≠</a:t>
            </a:r>
            <a:r>
              <a:rPr lang="fr-FR" dirty="0" smtClean="0"/>
              <a:t> </a:t>
            </a:r>
            <a:r>
              <a:rPr lang="fr-FR" dirty="0"/>
              <a:t>dans une approche classique de gestion de projet, l'énergie client-équipe se focalisant sur les fonctionnalités clefs du projet</a:t>
            </a:r>
          </a:p>
        </p:txBody>
      </p:sp>
      <p:pic>
        <p:nvPicPr>
          <p:cNvPr id="5" name="Image 4"/>
          <p:cNvPicPr>
            <a:picLocks noChangeAspect="1"/>
          </p:cNvPicPr>
          <p:nvPr/>
        </p:nvPicPr>
        <p:blipFill>
          <a:blip r:embed="rId2"/>
          <a:stretch>
            <a:fillRect/>
          </a:stretch>
        </p:blipFill>
        <p:spPr>
          <a:xfrm>
            <a:off x="451907" y="212518"/>
            <a:ext cx="11095682" cy="914479"/>
          </a:xfrm>
          <a:prstGeom prst="rect">
            <a:avLst/>
          </a:prstGeom>
        </p:spPr>
      </p:pic>
    </p:spTree>
    <p:extLst>
      <p:ext uri="{BB962C8B-B14F-4D97-AF65-F5344CB8AC3E}">
        <p14:creationId xmlns:p14="http://schemas.microsoft.com/office/powerpoint/2010/main" val="119848358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t>5. Vous </a:t>
            </a:r>
            <a:r>
              <a:rPr lang="fr-FR" dirty="0"/>
              <a:t>avez eu un problème </a:t>
            </a:r>
            <a:r>
              <a:rPr lang="fr-FR" dirty="0" smtClean="0"/>
              <a:t>,</a:t>
            </a:r>
          </a:p>
          <a:p>
            <a:pPr marL="0" indent="0">
              <a:buNone/>
            </a:pPr>
            <a:r>
              <a:rPr lang="fr-FR" dirty="0"/>
              <a:t>	</a:t>
            </a:r>
            <a:r>
              <a:rPr lang="fr-FR" dirty="0" smtClean="0"/>
              <a:t>et </a:t>
            </a:r>
            <a:r>
              <a:rPr lang="fr-FR" dirty="0"/>
              <a:t>tout le monde est venu vous </a:t>
            </a:r>
            <a:r>
              <a:rPr lang="fr-FR" dirty="0" smtClean="0"/>
              <a:t>aider!</a:t>
            </a:r>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endParaRPr lang="fr-FR" dirty="0"/>
          </a:p>
        </p:txBody>
      </p:sp>
      <p:pic>
        <p:nvPicPr>
          <p:cNvPr id="4" name="Image 3"/>
          <p:cNvPicPr>
            <a:picLocks noChangeAspect="1"/>
          </p:cNvPicPr>
          <p:nvPr/>
        </p:nvPicPr>
        <p:blipFill>
          <a:blip r:embed="rId2"/>
          <a:stretch>
            <a:fillRect/>
          </a:stretch>
        </p:blipFill>
        <p:spPr>
          <a:xfrm>
            <a:off x="3741069" y="2870785"/>
            <a:ext cx="3846847" cy="3846847"/>
          </a:xfrm>
          <a:prstGeom prst="rect">
            <a:avLst/>
          </a:prstGeom>
        </p:spPr>
      </p:pic>
    </p:spTree>
    <p:extLst>
      <p:ext uri="{BB962C8B-B14F-4D97-AF65-F5344CB8AC3E}">
        <p14:creationId xmlns:p14="http://schemas.microsoft.com/office/powerpoint/2010/main" val="343688365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a:t>
            </a:r>
            <a:r>
              <a:rPr lang="fr-FR" dirty="0" smtClean="0"/>
              <a:t>'écoute</a:t>
            </a:r>
            <a:r>
              <a:rPr lang="fr-FR" dirty="0"/>
              <a:t>, la confiance, la transparence, la capacité du manager à déléguer et à encourager font avancer le projet avec beaucoup plus d'efficacité</a:t>
            </a:r>
            <a:r>
              <a:rPr lang="fr-FR" dirty="0" smtClean="0"/>
              <a:t>.</a:t>
            </a:r>
          </a:p>
          <a:p>
            <a:r>
              <a:rPr lang="fr-FR" dirty="0" smtClean="0"/>
              <a:t> </a:t>
            </a:r>
            <a:r>
              <a:rPr lang="fr-FR" dirty="0"/>
              <a:t>Les méthodes agiles replacent en effet l'humain au cœur du projet. </a:t>
            </a:r>
            <a:endParaRPr lang="fr-FR" dirty="0" smtClean="0"/>
          </a:p>
          <a:p>
            <a:r>
              <a:rPr lang="fr-FR" b="1" dirty="0" smtClean="0"/>
              <a:t>50% de la réussite de la transition d'une entreprise vers des méthodes de travail agiles repose sur des facteurs humains</a:t>
            </a:r>
            <a:r>
              <a:rPr lang="fr-FR" dirty="0" smtClean="0"/>
              <a:t>. </a:t>
            </a:r>
          </a:p>
          <a:p>
            <a:r>
              <a:rPr lang="fr-FR" dirty="0" smtClean="0"/>
              <a:t>Le </a:t>
            </a:r>
            <a:r>
              <a:rPr lang="fr-FR" dirty="0"/>
              <a:t>reste repose à part égale sur les </a:t>
            </a:r>
            <a:r>
              <a:rPr lang="fr-FR" dirty="0" smtClean="0"/>
              <a:t>processus </a:t>
            </a:r>
            <a:r>
              <a:rPr lang="fr-FR" dirty="0"/>
              <a:t>et sur les techniques de développement. </a:t>
            </a:r>
            <a:endParaRPr lang="fr-FR" dirty="0" smtClean="0"/>
          </a:p>
          <a:p>
            <a:r>
              <a:rPr lang="fr-FR" dirty="0" smtClean="0"/>
              <a:t>En </a:t>
            </a:r>
            <a:r>
              <a:rPr lang="fr-FR" dirty="0"/>
              <a:t>bref, on ne peut pas être agile que dans les faits, on doit l'être aussi dans la pensée.</a:t>
            </a:r>
            <a:br>
              <a:rPr lang="fr-FR" dirty="0"/>
            </a:br>
            <a:r>
              <a:rPr lang="fr-FR" dirty="0"/>
              <a:t/>
            </a:r>
            <a:br>
              <a:rPr lang="fr-FR" dirty="0"/>
            </a:br>
            <a:endParaRPr lang="fr-FR" dirty="0"/>
          </a:p>
        </p:txBody>
      </p:sp>
      <p:sp>
        <p:nvSpPr>
          <p:cNvPr id="2" name="ZoneTexte 1"/>
          <p:cNvSpPr txBox="1"/>
          <p:nvPr/>
        </p:nvSpPr>
        <p:spPr>
          <a:xfrm>
            <a:off x="766916" y="457200"/>
            <a:ext cx="10825316" cy="369332"/>
          </a:xfrm>
          <a:prstGeom prst="rect">
            <a:avLst/>
          </a:prstGeom>
          <a:noFill/>
        </p:spPr>
        <p:txBody>
          <a:bodyPr wrap="square" rtlCol="0">
            <a:spAutoFit/>
          </a:bodyPr>
          <a:lstStyle/>
          <a:p>
            <a:r>
              <a:rPr lang="fr-FR" b="1" dirty="0" smtClean="0"/>
              <a:t>L’agilité, en équipe, comment?</a:t>
            </a:r>
            <a:endParaRPr lang="fr-FR" b="1" dirty="0"/>
          </a:p>
        </p:txBody>
      </p:sp>
    </p:spTree>
    <p:extLst>
      <p:ext uri="{BB962C8B-B14F-4D97-AF65-F5344CB8AC3E}">
        <p14:creationId xmlns:p14="http://schemas.microsoft.com/office/powerpoint/2010/main" val="392932293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r>
              <a:rPr lang="fr-FR" dirty="0" smtClean="0"/>
              <a:t>On </a:t>
            </a:r>
            <a:r>
              <a:rPr lang="fr-FR" dirty="0"/>
              <a:t>peut considérer que l'agilité repose sur trois grands principes : </a:t>
            </a:r>
            <a:endParaRPr lang="fr-FR" dirty="0" smtClean="0"/>
          </a:p>
          <a:p>
            <a:endParaRPr lang="fr-FR" dirty="0"/>
          </a:p>
          <a:p>
            <a:r>
              <a:rPr lang="fr-FR" dirty="0" smtClean="0"/>
              <a:t>la</a:t>
            </a:r>
            <a:r>
              <a:rPr lang="fr-FR" dirty="0"/>
              <a:t> transparence, </a:t>
            </a:r>
            <a:endParaRPr lang="fr-FR" dirty="0" smtClean="0"/>
          </a:p>
          <a:p>
            <a:r>
              <a:rPr lang="fr-FR" dirty="0" smtClean="0"/>
              <a:t>le</a:t>
            </a:r>
            <a:r>
              <a:rPr lang="fr-FR" dirty="0"/>
              <a:t> </a:t>
            </a:r>
            <a:r>
              <a:rPr lang="fr-FR" dirty="0" smtClean="0"/>
              <a:t>feedback, ce retour sur expérience doit se faire pendant la mission</a:t>
            </a:r>
          </a:p>
          <a:p>
            <a:pPr lvl="1"/>
            <a:r>
              <a:rPr lang="fr-FR" dirty="0" smtClean="0"/>
              <a:t>Constat des erreurs : organisation, perte de délais, perte triangle </a:t>
            </a:r>
            <a:r>
              <a:rPr lang="fr-FR" dirty="0" err="1" smtClean="0"/>
              <a:t>QCD</a:t>
            </a:r>
            <a:r>
              <a:rPr lang="fr-FR" dirty="0" smtClean="0"/>
              <a:t>,</a:t>
            </a:r>
          </a:p>
          <a:p>
            <a:pPr lvl="1"/>
            <a:r>
              <a:rPr lang="fr-FR" dirty="0" smtClean="0"/>
              <a:t>Remonter les problèmes en tant réel, pour éviter de créer un goulot, et éviter de recommencer la même erreur.</a:t>
            </a:r>
          </a:p>
          <a:p>
            <a:r>
              <a:rPr lang="fr-FR" dirty="0" smtClean="0"/>
              <a:t>et</a:t>
            </a:r>
            <a:r>
              <a:rPr lang="fr-FR" dirty="0"/>
              <a:t> l'amélioration continue. </a:t>
            </a:r>
            <a:endParaRPr lang="fr-FR" dirty="0" smtClean="0"/>
          </a:p>
          <a:p>
            <a:pPr marL="0" indent="0">
              <a:buNone/>
            </a:pPr>
            <a:r>
              <a:rPr lang="fr-FR" dirty="0"/>
              <a:t/>
            </a:r>
            <a:br>
              <a:rPr lang="fr-FR" dirty="0"/>
            </a:br>
            <a:r>
              <a:rPr lang="fr-FR" dirty="0"/>
              <a:t/>
            </a:r>
            <a:br>
              <a:rPr lang="fr-FR" dirty="0"/>
            </a:br>
            <a:endParaRPr lang="fr-FR" dirty="0"/>
          </a:p>
          <a:p>
            <a:endParaRPr lang="fr-FR" dirty="0"/>
          </a:p>
        </p:txBody>
      </p:sp>
      <p:sp>
        <p:nvSpPr>
          <p:cNvPr id="2" name="Rectangle 1"/>
          <p:cNvSpPr/>
          <p:nvPr/>
        </p:nvSpPr>
        <p:spPr>
          <a:xfrm>
            <a:off x="664853" y="751856"/>
            <a:ext cx="4166525" cy="369332"/>
          </a:xfrm>
          <a:prstGeom prst="rect">
            <a:avLst/>
          </a:prstGeom>
        </p:spPr>
        <p:txBody>
          <a:bodyPr wrap="none">
            <a:spAutoFit/>
          </a:bodyPr>
          <a:lstStyle/>
          <a:p>
            <a:pPr lvl="0"/>
            <a:r>
              <a:rPr lang="fr-FR" b="1" dirty="0">
                <a:solidFill>
                  <a:srgbClr val="000000"/>
                </a:solidFill>
              </a:rPr>
              <a:t>L’agilité, en équipe, comment?</a:t>
            </a:r>
          </a:p>
        </p:txBody>
      </p:sp>
    </p:spTree>
    <p:extLst>
      <p:ext uri="{BB962C8B-B14F-4D97-AF65-F5344CB8AC3E}">
        <p14:creationId xmlns:p14="http://schemas.microsoft.com/office/powerpoint/2010/main" val="40582214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La transparence </a:t>
            </a:r>
            <a:r>
              <a:rPr lang="fr-FR" dirty="0" smtClean="0"/>
              <a:t>: </a:t>
            </a:r>
          </a:p>
          <a:p>
            <a:pPr marL="1028700" lvl="1" indent="-457200">
              <a:buFont typeface="+mj-lt"/>
              <a:buAutoNum type="arabicPeriod"/>
            </a:pPr>
            <a:r>
              <a:rPr lang="fr-FR" dirty="0" smtClean="0"/>
              <a:t>consiste </a:t>
            </a:r>
            <a:r>
              <a:rPr lang="fr-FR" dirty="0"/>
              <a:t>à rendre visible ce que l'on a fait, </a:t>
            </a:r>
            <a:endParaRPr lang="fr-FR" dirty="0" smtClean="0"/>
          </a:p>
          <a:p>
            <a:pPr marL="1028700" lvl="1" indent="-457200">
              <a:buFont typeface="+mj-lt"/>
              <a:buAutoNum type="arabicPeriod"/>
            </a:pPr>
            <a:r>
              <a:rPr lang="fr-FR" dirty="0" smtClean="0"/>
              <a:t>ce </a:t>
            </a:r>
            <a:r>
              <a:rPr lang="fr-FR" dirty="0"/>
              <a:t>qu'il reste à faire, </a:t>
            </a:r>
            <a:endParaRPr lang="fr-FR" dirty="0" smtClean="0"/>
          </a:p>
          <a:p>
            <a:pPr marL="1028700" lvl="1" indent="-457200">
              <a:buFont typeface="+mj-lt"/>
              <a:buAutoNum type="arabicPeriod"/>
            </a:pPr>
            <a:r>
              <a:rPr lang="fr-FR" dirty="0" smtClean="0"/>
              <a:t>les </a:t>
            </a:r>
            <a:r>
              <a:rPr lang="fr-FR" dirty="0"/>
              <a:t>difficultés rencontrées. </a:t>
            </a:r>
            <a:endParaRPr lang="fr-FR" dirty="0" smtClean="0"/>
          </a:p>
          <a:p>
            <a:pPr lvl="1"/>
            <a:endParaRPr lang="fr-FR" dirty="0" smtClean="0"/>
          </a:p>
          <a:p>
            <a:pPr lvl="1">
              <a:buFont typeface="Wingdings" panose="05000000000000000000" pitchFamily="2" charset="2"/>
              <a:buChar char="Ø"/>
            </a:pPr>
            <a:r>
              <a:rPr lang="fr-FR" dirty="0" smtClean="0"/>
              <a:t>Comment ? Les outils</a:t>
            </a:r>
          </a:p>
          <a:p>
            <a:pPr marL="1028700" lvl="1" indent="-457200">
              <a:buFont typeface="+mj-lt"/>
              <a:buAutoNum type="arabicPeriod"/>
            </a:pPr>
            <a:r>
              <a:rPr lang="fr-FR" dirty="0" smtClean="0"/>
              <a:t>C'est </a:t>
            </a:r>
            <a:r>
              <a:rPr lang="fr-FR" dirty="0"/>
              <a:t>le rôle d'outils comme le « </a:t>
            </a:r>
            <a:r>
              <a:rPr lang="fr-FR" b="1" dirty="0"/>
              <a:t>radiateur d'information</a:t>
            </a:r>
            <a:r>
              <a:rPr lang="fr-FR" dirty="0"/>
              <a:t> » (le fameux tableau de Post-It) </a:t>
            </a:r>
            <a:endParaRPr lang="fr-FR" dirty="0" smtClean="0"/>
          </a:p>
          <a:p>
            <a:pPr marL="1028700" lvl="1" indent="-457200">
              <a:buFont typeface="+mj-lt"/>
              <a:buAutoNum type="arabicPeriod"/>
            </a:pPr>
            <a:r>
              <a:rPr lang="fr-FR" dirty="0" smtClean="0"/>
              <a:t>les </a:t>
            </a:r>
            <a:r>
              <a:rPr lang="fr-FR" dirty="0"/>
              <a:t>« </a:t>
            </a:r>
            <a:r>
              <a:rPr lang="fr-FR" b="1" dirty="0" err="1"/>
              <a:t>daily</a:t>
            </a:r>
            <a:r>
              <a:rPr lang="fr-FR" b="1" dirty="0"/>
              <a:t> </a:t>
            </a:r>
            <a:r>
              <a:rPr lang="fr-FR" b="1" dirty="0" err="1"/>
              <a:t>scrum</a:t>
            </a:r>
            <a:r>
              <a:rPr lang="fr-FR" dirty="0"/>
              <a:t> » (réunions quotidiennes</a:t>
            </a:r>
            <a:r>
              <a:rPr lang="fr-FR" dirty="0" smtClean="0"/>
              <a:t>).</a:t>
            </a:r>
          </a:p>
          <a:p>
            <a:pPr marL="1028700" lvl="1" indent="-457200">
              <a:buFont typeface="+mj-lt"/>
              <a:buAutoNum type="arabicPeriod"/>
            </a:pPr>
            <a:r>
              <a:rPr lang="fr-FR" dirty="0" smtClean="0"/>
              <a:t> </a:t>
            </a:r>
            <a:r>
              <a:rPr lang="fr-FR" dirty="0"/>
              <a:t>Le </a:t>
            </a:r>
            <a:r>
              <a:rPr lang="fr-FR" b="1" dirty="0"/>
              <a:t>feedback</a:t>
            </a:r>
            <a:r>
              <a:rPr lang="fr-FR" dirty="0"/>
              <a:t> </a:t>
            </a:r>
            <a:r>
              <a:rPr lang="fr-FR" dirty="0" smtClean="0"/>
              <a:t>(avec l’implication de toute l’équipe) Chacun fait remonter les points bloquants de sa mission ET les </a:t>
            </a:r>
            <a:r>
              <a:rPr lang="fr-FR" b="1" dirty="0"/>
              <a:t>leviers de progression</a:t>
            </a:r>
            <a:r>
              <a:rPr lang="fr-FR" dirty="0"/>
              <a:t>. </a:t>
            </a:r>
          </a:p>
        </p:txBody>
      </p:sp>
    </p:spTree>
    <p:extLst>
      <p:ext uri="{BB962C8B-B14F-4D97-AF65-F5344CB8AC3E}">
        <p14:creationId xmlns:p14="http://schemas.microsoft.com/office/powerpoint/2010/main" val="108130187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0114" y="2536723"/>
            <a:ext cx="11468100" cy="3572252"/>
          </a:xfrm>
        </p:spPr>
        <p:txBody>
          <a:bodyPr/>
          <a:lstStyle/>
          <a:p>
            <a:r>
              <a:rPr lang="fr-FR" dirty="0" smtClean="0"/>
              <a:t>L'agilité </a:t>
            </a:r>
            <a:r>
              <a:rPr lang="fr-FR" dirty="0"/>
              <a:t>se place dans une démarche plus adaptative que prédictive, en avançant étape par étape avec des réajustements hebdomadaires voire quotidiens</a:t>
            </a:r>
            <a:r>
              <a:rPr lang="fr-FR" dirty="0" smtClean="0"/>
              <a:t>,</a:t>
            </a:r>
          </a:p>
          <a:p>
            <a:r>
              <a:rPr lang="fr-FR" dirty="0" smtClean="0"/>
              <a:t> </a:t>
            </a:r>
            <a:r>
              <a:rPr lang="fr-FR" dirty="0"/>
              <a:t>alors qu'en mode prédictif, on avance en ligne droite vers un objectif à long terme. </a:t>
            </a:r>
            <a:endParaRPr lang="fr-FR" dirty="0" smtClean="0"/>
          </a:p>
          <a:p>
            <a:r>
              <a:rPr lang="fr-FR" dirty="0" smtClean="0"/>
              <a:t>De </a:t>
            </a:r>
            <a:r>
              <a:rPr lang="fr-FR" dirty="0"/>
              <a:t>part leur parcours professionnel ou leurs habitudes de travail, certaines personnes peuvent avoir du mal à entrer dans ce mode de pensée.</a:t>
            </a:r>
            <a:br>
              <a:rPr lang="fr-FR" dirty="0"/>
            </a:br>
            <a:endParaRPr lang="fr-FR" dirty="0"/>
          </a:p>
        </p:txBody>
      </p:sp>
      <p:sp>
        <p:nvSpPr>
          <p:cNvPr id="2" name="ZoneTexte 1"/>
          <p:cNvSpPr txBox="1"/>
          <p:nvPr/>
        </p:nvSpPr>
        <p:spPr>
          <a:xfrm>
            <a:off x="663677" y="530942"/>
            <a:ext cx="10943304" cy="1477328"/>
          </a:xfrm>
          <a:prstGeom prst="rect">
            <a:avLst/>
          </a:prstGeom>
          <a:noFill/>
        </p:spPr>
        <p:txBody>
          <a:bodyPr wrap="square" rtlCol="0">
            <a:spAutoFit/>
          </a:bodyPr>
          <a:lstStyle/>
          <a:p>
            <a:r>
              <a:rPr lang="fr-FR" dirty="0" smtClean="0"/>
              <a:t>On remarque ainsi une démarche qui s’inscrit vers </a:t>
            </a:r>
            <a:r>
              <a:rPr lang="fr-FR" dirty="0"/>
              <a:t>l'amélioration </a:t>
            </a:r>
            <a:r>
              <a:rPr lang="fr-FR" dirty="0" smtClean="0"/>
              <a:t>continue. On tend vers un produit qualitatif, </a:t>
            </a:r>
          </a:p>
          <a:p>
            <a:r>
              <a:rPr lang="fr-FR" dirty="0" smtClean="0"/>
              <a:t> </a:t>
            </a:r>
            <a:r>
              <a:rPr lang="fr-FR" dirty="0"/>
              <a:t>s'inscrit dans une démarche qualité : il faut tendre, en permanence, vers un produit fini fonctionnel.</a:t>
            </a:r>
            <a:br>
              <a:rPr lang="fr-FR" dirty="0"/>
            </a:br>
            <a:endParaRPr lang="fr-FR" dirty="0"/>
          </a:p>
        </p:txBody>
      </p:sp>
    </p:spTree>
    <p:extLst>
      <p:ext uri="{BB962C8B-B14F-4D97-AF65-F5344CB8AC3E}">
        <p14:creationId xmlns:p14="http://schemas.microsoft.com/office/powerpoint/2010/main" val="10236412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Le choix de basculer vers l'agilité ne doit pas se faire dans une optique de rentabilité à court terme - « plus vite » ou « moins cher » ne sont pas les objectifs premiers de l'agilité. </a:t>
            </a:r>
            <a:endParaRPr lang="fr-FR" dirty="0" smtClean="0"/>
          </a:p>
          <a:p>
            <a:r>
              <a:rPr lang="fr-FR" dirty="0" smtClean="0"/>
              <a:t>Mettre </a:t>
            </a:r>
            <a:r>
              <a:rPr lang="fr-FR" dirty="0"/>
              <a:t>l'aspect financier en tête de ses priorités est l'un des mauvais critères de sélection assez répandus des méthodes agiles. </a:t>
            </a:r>
            <a:endParaRPr lang="fr-FR" dirty="0" smtClean="0"/>
          </a:p>
          <a:p>
            <a:r>
              <a:rPr lang="fr-FR" dirty="0" smtClean="0"/>
              <a:t>Choisir </a:t>
            </a:r>
            <a:r>
              <a:rPr lang="fr-FR" dirty="0"/>
              <a:t>l'agilité en pensant que les projets vont coûter moins cher est une erreur, même si les méthodes agiles permettent de mieux contrôler les dérives et écarts du projet. </a:t>
            </a:r>
            <a:endParaRPr lang="fr-FR" dirty="0" smtClean="0"/>
          </a:p>
          <a:p>
            <a:r>
              <a:rPr lang="fr-FR" dirty="0" smtClean="0"/>
              <a:t>Comme </a:t>
            </a:r>
            <a:r>
              <a:rPr lang="fr-FR" dirty="0"/>
              <a:t>chacun le sait, plus un problème est identifié tôt dans la chaine de conception et plus il est facile de le corriger avec un minimum de conséquences</a:t>
            </a:r>
          </a:p>
        </p:txBody>
      </p:sp>
      <p:pic>
        <p:nvPicPr>
          <p:cNvPr id="4" name="Image 3"/>
          <p:cNvPicPr>
            <a:picLocks noChangeAspect="1"/>
          </p:cNvPicPr>
          <p:nvPr/>
        </p:nvPicPr>
        <p:blipFill>
          <a:blip r:embed="rId3"/>
          <a:stretch>
            <a:fillRect/>
          </a:stretch>
        </p:blipFill>
        <p:spPr>
          <a:xfrm>
            <a:off x="692538" y="180434"/>
            <a:ext cx="11095682" cy="914479"/>
          </a:xfrm>
          <a:prstGeom prst="rect">
            <a:avLst/>
          </a:prstGeom>
        </p:spPr>
      </p:pic>
    </p:spTree>
    <p:extLst>
      <p:ext uri="{BB962C8B-B14F-4D97-AF65-F5344CB8AC3E}">
        <p14:creationId xmlns:p14="http://schemas.microsoft.com/office/powerpoint/2010/main" val="197449024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22305" y="1434436"/>
            <a:ext cx="10945284" cy="4995860"/>
          </a:xfrm>
        </p:spPr>
        <p:txBody>
          <a:bodyPr/>
          <a:lstStyle/>
          <a:p>
            <a:r>
              <a:rPr lang="fr-FR" dirty="0"/>
              <a:t>Les bénéfices de l'agilité sont à chercher ailleurs. </a:t>
            </a:r>
            <a:endParaRPr lang="fr-FR" dirty="0" smtClean="0"/>
          </a:p>
          <a:p>
            <a:r>
              <a:rPr lang="fr-FR" dirty="0" smtClean="0"/>
              <a:t>Un </a:t>
            </a:r>
            <a:r>
              <a:rPr lang="fr-FR" dirty="0"/>
              <a:t>projet agile est un projet où tous les intervenants (équipe projet, client...) se sentent plus sereins et où chacun sait toujours exactement où il en est. </a:t>
            </a:r>
            <a:endParaRPr lang="fr-FR" dirty="0" smtClean="0"/>
          </a:p>
          <a:p>
            <a:pPr lvl="1"/>
            <a:r>
              <a:rPr lang="fr-FR" dirty="0" smtClean="0"/>
              <a:t>En </a:t>
            </a:r>
            <a:r>
              <a:rPr lang="fr-FR" dirty="0"/>
              <a:t>proposant du confort, du </a:t>
            </a:r>
            <a:r>
              <a:rPr lang="fr-FR" b="1" dirty="0"/>
              <a:t>bien-être</a:t>
            </a:r>
            <a:r>
              <a:rPr lang="fr-FR" dirty="0"/>
              <a:t> et des équipes qui s'épanouissent, une ambiance de travail meilleure et des relations client-fournisseurs saines, on obtient une collaboration dans la durée </a:t>
            </a:r>
            <a:r>
              <a:rPr lang="fr-FR" dirty="0" smtClean="0"/>
              <a:t>:</a:t>
            </a:r>
          </a:p>
          <a:p>
            <a:pPr lvl="2"/>
            <a:r>
              <a:rPr lang="fr-FR" dirty="0" smtClean="0"/>
              <a:t> </a:t>
            </a:r>
            <a:r>
              <a:rPr lang="fr-FR" dirty="0"/>
              <a:t>baisse du turn-over, récurrence client, cooptation... </a:t>
            </a:r>
          </a:p>
          <a:p>
            <a:pPr marL="1047750" lvl="2" indent="0">
              <a:buNone/>
            </a:pPr>
            <a:r>
              <a:rPr lang="fr-FR" dirty="0" smtClean="0"/>
              <a:t>C'est </a:t>
            </a:r>
            <a:r>
              <a:rPr lang="fr-FR" dirty="0"/>
              <a:t>à ce moment que l'on entre dans </a:t>
            </a:r>
            <a:r>
              <a:rPr lang="fr-FR" dirty="0" smtClean="0"/>
              <a:t>un cercle vertueux et </a:t>
            </a:r>
            <a:r>
              <a:rPr lang="fr-FR" dirty="0"/>
              <a:t>que l'on tire les vrais bénéfices de l'agilité. </a:t>
            </a:r>
            <a:endParaRPr lang="fr-FR" dirty="0" smtClean="0"/>
          </a:p>
          <a:p>
            <a:pPr marL="1047750" lvl="2" indent="0">
              <a:buNone/>
            </a:pPr>
            <a:r>
              <a:rPr lang="fr-FR" dirty="0" smtClean="0"/>
              <a:t>Avec </a:t>
            </a:r>
            <a:r>
              <a:rPr lang="fr-FR" dirty="0"/>
              <a:t>pour seule ligne de conduite : travailler avec plaisir et </a:t>
            </a:r>
            <a:r>
              <a:rPr lang="fr-FR" dirty="0" smtClean="0"/>
              <a:t>enthousiasme améliore les performances de tous.</a:t>
            </a:r>
            <a:r>
              <a:rPr lang="fr-FR" dirty="0"/>
              <a:t/>
            </a:r>
            <a:br>
              <a:rPr lang="fr-FR" dirty="0"/>
            </a:br>
            <a:endParaRPr lang="fr-FR" dirty="0"/>
          </a:p>
        </p:txBody>
      </p:sp>
      <p:pic>
        <p:nvPicPr>
          <p:cNvPr id="4" name="Image 3"/>
          <p:cNvPicPr>
            <a:picLocks noChangeAspect="1"/>
          </p:cNvPicPr>
          <p:nvPr/>
        </p:nvPicPr>
        <p:blipFill>
          <a:blip r:embed="rId2"/>
          <a:stretch>
            <a:fillRect/>
          </a:stretch>
        </p:blipFill>
        <p:spPr>
          <a:xfrm>
            <a:off x="483990" y="244602"/>
            <a:ext cx="11095682" cy="914479"/>
          </a:xfrm>
          <a:prstGeom prst="rect">
            <a:avLst/>
          </a:prstGeom>
        </p:spPr>
      </p:pic>
    </p:spTree>
    <p:extLst>
      <p:ext uri="{BB962C8B-B14F-4D97-AF65-F5344CB8AC3E}">
        <p14:creationId xmlns:p14="http://schemas.microsoft.com/office/powerpoint/2010/main" val="379290558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Pour parvenir aux meilleurs résultats, il peut s'avérer pertinent de faire le choix d'un mix équilibré entre trois « méthodes » : </a:t>
            </a:r>
            <a:endParaRPr lang="fr-FR" dirty="0" smtClean="0"/>
          </a:p>
          <a:p>
            <a:r>
              <a:rPr lang="fr-FR" dirty="0" err="1" smtClean="0"/>
              <a:t>Scrum</a:t>
            </a:r>
            <a:r>
              <a:rPr lang="fr-FR" dirty="0"/>
              <a:t>, </a:t>
            </a:r>
            <a:endParaRPr lang="fr-FR" dirty="0" smtClean="0"/>
          </a:p>
          <a:p>
            <a:r>
              <a:rPr lang="fr-FR" dirty="0" smtClean="0"/>
              <a:t>XP </a:t>
            </a:r>
            <a:r>
              <a:rPr lang="fr-FR" dirty="0"/>
              <a:t>(</a:t>
            </a:r>
            <a:r>
              <a:rPr lang="fr-FR" dirty="0" err="1"/>
              <a:t>Extreme</a:t>
            </a:r>
            <a:r>
              <a:rPr lang="fr-FR" dirty="0"/>
              <a:t> </a:t>
            </a:r>
            <a:r>
              <a:rPr lang="fr-FR" dirty="0" err="1"/>
              <a:t>Programming</a:t>
            </a:r>
            <a:r>
              <a:rPr lang="fr-FR" dirty="0"/>
              <a:t>) </a:t>
            </a:r>
            <a:endParaRPr lang="fr-FR" dirty="0" smtClean="0"/>
          </a:p>
          <a:p>
            <a:r>
              <a:rPr lang="fr-FR" dirty="0" smtClean="0"/>
              <a:t>et </a:t>
            </a:r>
            <a:r>
              <a:rPr lang="fr-FR" dirty="0"/>
              <a:t>UP (</a:t>
            </a:r>
            <a:r>
              <a:rPr lang="fr-FR" dirty="0" err="1"/>
              <a:t>Unified</a:t>
            </a:r>
            <a:r>
              <a:rPr lang="fr-FR" dirty="0"/>
              <a:t> </a:t>
            </a:r>
            <a:r>
              <a:rPr lang="fr-FR" dirty="0" err="1"/>
              <a:t>Process</a:t>
            </a:r>
            <a:r>
              <a:rPr lang="fr-FR" dirty="0"/>
              <a:t>) par exemple</a:t>
            </a:r>
            <a:r>
              <a:rPr lang="fr-FR" dirty="0" smtClean="0"/>
              <a:t>.</a:t>
            </a:r>
          </a:p>
          <a:p>
            <a:r>
              <a:rPr lang="fr-FR" dirty="0" smtClean="0"/>
              <a:t> </a:t>
            </a:r>
            <a:r>
              <a:rPr lang="fr-FR" dirty="0"/>
              <a:t>Elles reposent toutes sur les mêmes piliers : </a:t>
            </a:r>
            <a:endParaRPr lang="fr-FR" dirty="0" smtClean="0"/>
          </a:p>
          <a:p>
            <a:pPr marL="1028700" lvl="1" indent="-457200">
              <a:buFont typeface="+mj-lt"/>
              <a:buAutoNum type="arabicPeriod"/>
            </a:pPr>
            <a:r>
              <a:rPr lang="fr-FR" dirty="0" smtClean="0"/>
              <a:t>rendre </a:t>
            </a:r>
            <a:r>
              <a:rPr lang="fr-FR" dirty="0"/>
              <a:t>visible l'information (via le « radiateur d'information »), </a:t>
            </a:r>
            <a:endParaRPr lang="fr-FR" dirty="0" smtClean="0"/>
          </a:p>
          <a:p>
            <a:pPr marL="1028700" lvl="1" indent="-457200">
              <a:buFont typeface="+mj-lt"/>
              <a:buAutoNum type="arabicPeriod"/>
            </a:pPr>
            <a:r>
              <a:rPr lang="fr-FR" dirty="0" smtClean="0"/>
              <a:t>collaborer </a:t>
            </a:r>
            <a:r>
              <a:rPr lang="fr-FR" dirty="0"/>
              <a:t>quotidiennement, </a:t>
            </a:r>
            <a:endParaRPr lang="fr-FR" dirty="0" smtClean="0"/>
          </a:p>
          <a:p>
            <a:pPr marL="1028700" lvl="1" indent="-457200">
              <a:buFont typeface="+mj-lt"/>
              <a:buAutoNum type="arabicPeriod"/>
            </a:pPr>
            <a:r>
              <a:rPr lang="fr-FR" dirty="0" smtClean="0"/>
              <a:t>livrer </a:t>
            </a:r>
            <a:r>
              <a:rPr lang="fr-FR" dirty="0"/>
              <a:t>fréquemment</a:t>
            </a:r>
            <a:r>
              <a:rPr lang="fr-FR" dirty="0" smtClean="0"/>
              <a:t>,</a:t>
            </a:r>
          </a:p>
          <a:p>
            <a:pPr marL="1028700" lvl="1" indent="-457200">
              <a:buFont typeface="+mj-lt"/>
              <a:buAutoNum type="arabicPeriod"/>
            </a:pPr>
            <a:r>
              <a:rPr lang="fr-FR" dirty="0" smtClean="0"/>
              <a:t>chercher </a:t>
            </a:r>
            <a:r>
              <a:rPr lang="fr-FR" dirty="0"/>
              <a:t>la simplicité dans la conception et dans les échanges </a:t>
            </a:r>
            <a:endParaRPr lang="fr-FR" dirty="0" smtClean="0"/>
          </a:p>
          <a:p>
            <a:pPr marL="1028700" lvl="1" indent="-457200">
              <a:buFont typeface="+mj-lt"/>
              <a:buAutoNum type="arabicPeriod"/>
            </a:pPr>
            <a:r>
              <a:rPr lang="fr-FR" dirty="0" smtClean="0"/>
              <a:t>tendre </a:t>
            </a:r>
            <a:r>
              <a:rPr lang="fr-FR" dirty="0"/>
              <a:t>vers une amélioration continue.</a:t>
            </a:r>
            <a:br>
              <a:rPr lang="fr-FR" dirty="0"/>
            </a:br>
            <a:endParaRPr lang="fr-FR" dirty="0"/>
          </a:p>
        </p:txBody>
      </p:sp>
    </p:spTree>
    <p:extLst>
      <p:ext uri="{BB962C8B-B14F-4D97-AF65-F5344CB8AC3E}">
        <p14:creationId xmlns:p14="http://schemas.microsoft.com/office/powerpoint/2010/main" val="89599776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75BB763F-3A12-4B6A-97CE-8DFEA9708136}"/>
              </a:ext>
            </a:extLst>
          </p:cNvPr>
          <p:cNvSpPr txBox="1">
            <a:spLocks noChangeArrowheads="1"/>
          </p:cNvSpPr>
          <p:nvPr/>
        </p:nvSpPr>
        <p:spPr bwMode="auto">
          <a:xfrm>
            <a:off x="1636713" y="0"/>
            <a:ext cx="10258706"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gn="l">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gn="l">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gn="l">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gn="l">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eaLnBrk="1" hangingPunct="1">
              <a:lnSpc>
                <a:spcPct val="100000"/>
              </a:lnSpc>
              <a:spcBef>
                <a:spcPct val="0"/>
              </a:spcBef>
              <a:buClrTx/>
              <a:buSzTx/>
              <a:buFontTx/>
              <a:buNone/>
              <a:defRPr/>
            </a:pPr>
            <a:r>
              <a:rPr lang="fr-FR" altLang="fr-FR" sz="3323" b="1" dirty="0" smtClean="0"/>
              <a:t>LES OUTILS : Buts </a:t>
            </a:r>
            <a:r>
              <a:rPr lang="fr-FR" altLang="fr-FR" sz="3323" b="1" dirty="0"/>
              <a:t>et utilité des tableaux de bord en projet</a:t>
            </a:r>
          </a:p>
        </p:txBody>
      </p:sp>
      <p:sp>
        <p:nvSpPr>
          <p:cNvPr id="8195" name="Text Box 3">
            <a:extLst>
              <a:ext uri="{FF2B5EF4-FFF2-40B4-BE49-F238E27FC236}">
                <a16:creationId xmlns:a16="http://schemas.microsoft.com/office/drawing/2014/main" id="{F5539FEB-3AA7-4E4F-998D-CEEAB608B7D2}"/>
              </a:ext>
            </a:extLst>
          </p:cNvPr>
          <p:cNvSpPr txBox="1">
            <a:spLocks noChangeArrowheads="1"/>
          </p:cNvSpPr>
          <p:nvPr/>
        </p:nvSpPr>
        <p:spPr bwMode="auto">
          <a:xfrm>
            <a:off x="2033589" y="1179513"/>
            <a:ext cx="794543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kumimoji="1" sz="2800">
                <a:solidFill>
                  <a:schemeClr val="tx1"/>
                </a:solidFill>
                <a:latin typeface="Verdana" panose="020B0604030504040204" pitchFamily="34" charset="0"/>
              </a:defRPr>
            </a:lvl1pPr>
            <a:lvl2pPr marL="742950" indent="-285750">
              <a:defRPr kumimoji="1" sz="2800">
                <a:solidFill>
                  <a:schemeClr val="tx1"/>
                </a:solidFill>
                <a:latin typeface="Verdana" panose="020B0604030504040204" pitchFamily="34" charset="0"/>
              </a:defRPr>
            </a:lvl2pPr>
            <a:lvl3pPr marL="873125" indent="-363538">
              <a:defRPr kumimoji="1" sz="2800">
                <a:solidFill>
                  <a:schemeClr val="tx1"/>
                </a:solidFill>
                <a:latin typeface="Verdana" panose="020B0604030504040204" pitchFamily="34" charset="0"/>
              </a:defRPr>
            </a:lvl3pPr>
            <a:lvl4pPr marL="1600200" indent="-228600">
              <a:defRPr kumimoji="1" sz="2800">
                <a:solidFill>
                  <a:schemeClr val="tx1"/>
                </a:solidFill>
                <a:latin typeface="Verdana" panose="020B0604030504040204" pitchFamily="34" charset="0"/>
              </a:defRPr>
            </a:lvl4pPr>
            <a:lvl5pPr marL="2057400" indent="-228600">
              <a:defRPr kumimoji="1" sz="2800">
                <a:solidFill>
                  <a:schemeClr val="tx1"/>
                </a:solidFill>
                <a:latin typeface="Verdana" panose="020B0604030504040204" pitchFamily="34" charset="0"/>
              </a:defRPr>
            </a:lvl5pPr>
            <a:lvl6pPr marL="2514600" indent="-228600" algn="r" eaLnBrk="0" fontAlgn="base" hangingPunct="0">
              <a:spcBef>
                <a:spcPct val="0"/>
              </a:spcBef>
              <a:spcAft>
                <a:spcPct val="0"/>
              </a:spcAft>
              <a:defRPr kumimoji="1" sz="2800">
                <a:solidFill>
                  <a:schemeClr val="tx1"/>
                </a:solidFill>
                <a:latin typeface="Verdana" panose="020B0604030504040204" pitchFamily="34" charset="0"/>
              </a:defRPr>
            </a:lvl6pPr>
            <a:lvl7pPr marL="2971800" indent="-228600" algn="r" eaLnBrk="0" fontAlgn="base" hangingPunct="0">
              <a:spcBef>
                <a:spcPct val="0"/>
              </a:spcBef>
              <a:spcAft>
                <a:spcPct val="0"/>
              </a:spcAft>
              <a:defRPr kumimoji="1" sz="2800">
                <a:solidFill>
                  <a:schemeClr val="tx1"/>
                </a:solidFill>
                <a:latin typeface="Verdana" panose="020B0604030504040204" pitchFamily="34" charset="0"/>
              </a:defRPr>
            </a:lvl7pPr>
            <a:lvl8pPr marL="3429000" indent="-228600" algn="r" eaLnBrk="0" fontAlgn="base" hangingPunct="0">
              <a:spcBef>
                <a:spcPct val="0"/>
              </a:spcBef>
              <a:spcAft>
                <a:spcPct val="0"/>
              </a:spcAft>
              <a:defRPr kumimoji="1" sz="2800">
                <a:solidFill>
                  <a:schemeClr val="tx1"/>
                </a:solidFill>
                <a:latin typeface="Verdana" panose="020B0604030504040204" pitchFamily="34" charset="0"/>
              </a:defRPr>
            </a:lvl8pPr>
            <a:lvl9pPr marL="3886200" indent="-228600" algn="r" eaLnBrk="0" fontAlgn="base" hangingPunct="0">
              <a:spcBef>
                <a:spcPct val="0"/>
              </a:spcBef>
              <a:spcAft>
                <a:spcPct val="0"/>
              </a:spcAft>
              <a:defRPr kumimoji="1" sz="2800">
                <a:solidFill>
                  <a:schemeClr val="tx1"/>
                </a:solidFill>
                <a:latin typeface="Verdana" panose="020B0604030504040204" pitchFamily="34" charset="0"/>
              </a:defRPr>
            </a:lvl9pPr>
          </a:lstStyle>
          <a:p>
            <a:pPr>
              <a:lnSpc>
                <a:spcPts val="2863"/>
              </a:lnSpc>
              <a:buFont typeface="Wingdings" panose="05000000000000000000" pitchFamily="2" charset="2"/>
              <a:buChar char="u"/>
              <a:defRPr/>
            </a:pPr>
            <a:r>
              <a:rPr kumimoji="0" lang="fr-FR" altLang="fr-FR" sz="2215" b="1" dirty="0">
                <a:solidFill>
                  <a:srgbClr val="000066"/>
                </a:solidFill>
                <a:latin typeface="Calibri" panose="020F0502020204030204" pitchFamily="34" charset="0"/>
                <a:cs typeface="Calibri" panose="020F0502020204030204" pitchFamily="34" charset="0"/>
              </a:rPr>
              <a:t>Répondre à des questions fondamentales sur la santé du projet</a:t>
            </a:r>
          </a:p>
          <a:p>
            <a:pPr lvl="2">
              <a:lnSpc>
                <a:spcPts val="2863"/>
              </a:lnSpc>
              <a:buFontTx/>
              <a:buChar char="•"/>
              <a:defRPr/>
            </a:pPr>
            <a:r>
              <a:rPr kumimoji="0" lang="fr-FR" altLang="fr-FR" sz="2215" dirty="0">
                <a:solidFill>
                  <a:srgbClr val="000066"/>
                </a:solidFill>
                <a:latin typeface="Calibri" panose="020F0502020204030204" pitchFamily="34" charset="0"/>
                <a:cs typeface="Calibri" panose="020F0502020204030204" pitchFamily="34" charset="0"/>
              </a:rPr>
              <a:t>Information touchant le triangle </a:t>
            </a:r>
            <a:r>
              <a:rPr kumimoji="0" lang="fr-FR" altLang="fr-FR" sz="2215" dirty="0" smtClean="0">
                <a:solidFill>
                  <a:srgbClr val="000066"/>
                </a:solidFill>
                <a:latin typeface="Calibri" panose="020F0502020204030204" pitchFamily="34" charset="0"/>
                <a:cs typeface="Calibri" panose="020F0502020204030204" pitchFamily="34" charset="0"/>
              </a:rPr>
              <a:t>d’or : </a:t>
            </a:r>
            <a:r>
              <a:rPr kumimoji="0" lang="fr-FR" altLang="fr-FR" sz="2215" dirty="0">
                <a:solidFill>
                  <a:srgbClr val="000066"/>
                </a:solidFill>
                <a:latin typeface="Calibri" panose="020F0502020204030204" pitchFamily="34" charset="0"/>
                <a:cs typeface="Calibri" panose="020F0502020204030204" pitchFamily="34" charset="0"/>
              </a:rPr>
              <a:t>Échéanciers et jalons (dates), budgets (€), contenu (livrables)</a:t>
            </a:r>
          </a:p>
          <a:p>
            <a:pPr lvl="2">
              <a:lnSpc>
                <a:spcPts val="2863"/>
              </a:lnSpc>
              <a:buFontTx/>
              <a:buChar char="•"/>
              <a:defRPr/>
            </a:pPr>
            <a:r>
              <a:rPr kumimoji="0" lang="fr-FR" altLang="fr-FR" sz="2215" dirty="0">
                <a:solidFill>
                  <a:srgbClr val="000066"/>
                </a:solidFill>
                <a:latin typeface="Calibri" panose="020F0502020204030204" pitchFamily="34" charset="0"/>
                <a:cs typeface="Calibri" panose="020F0502020204030204" pitchFamily="34" charset="0"/>
              </a:rPr>
              <a:t>Atteintes des objectifs de projet et alignement avec les bénéfices anticipés </a:t>
            </a:r>
          </a:p>
          <a:p>
            <a:pPr>
              <a:lnSpc>
                <a:spcPts val="2863"/>
              </a:lnSpc>
              <a:buFont typeface="Wingdings" panose="05000000000000000000" pitchFamily="2" charset="2"/>
              <a:buChar char="u"/>
              <a:defRPr/>
            </a:pPr>
            <a:r>
              <a:rPr kumimoji="0" lang="fr-FR" altLang="fr-FR" sz="2215" b="1" dirty="0">
                <a:solidFill>
                  <a:srgbClr val="000066"/>
                </a:solidFill>
                <a:latin typeface="Calibri" panose="020F0502020204030204" pitchFamily="34" charset="0"/>
                <a:cs typeface="Calibri" panose="020F0502020204030204" pitchFamily="34" charset="0"/>
              </a:rPr>
              <a:t>Sonner l’alarme face aux enjeux (ressources, communication, support, priorité, alignement des parties prenantes, etc.) et risques affectant ou pouvant affecter le projet</a:t>
            </a:r>
          </a:p>
          <a:p>
            <a:pPr lvl="2">
              <a:lnSpc>
                <a:spcPts val="2863"/>
              </a:lnSpc>
              <a:buFontTx/>
              <a:buChar char="•"/>
              <a:defRPr/>
            </a:pPr>
            <a:r>
              <a:rPr kumimoji="0" lang="fr-FR" altLang="fr-FR" sz="2215" dirty="0">
                <a:solidFill>
                  <a:srgbClr val="000066"/>
                </a:solidFill>
                <a:latin typeface="Calibri" panose="020F0502020204030204" pitchFamily="34" charset="0"/>
                <a:cs typeface="Calibri" panose="020F0502020204030204" pitchFamily="34" charset="0"/>
              </a:rPr>
              <a:t>Utilisation de graphiques et icônes codées (vert/jaune/rouge – flèches vers le haut/vers le bas, etc.)</a:t>
            </a:r>
          </a:p>
          <a:p>
            <a:pPr>
              <a:lnSpc>
                <a:spcPts val="2863"/>
              </a:lnSpc>
              <a:buFont typeface="Wingdings" panose="05000000000000000000" pitchFamily="2" charset="2"/>
              <a:buChar char="u"/>
              <a:defRPr/>
            </a:pPr>
            <a:r>
              <a:rPr kumimoji="0" lang="fr-FR" altLang="fr-FR" sz="2215" b="1" dirty="0">
                <a:solidFill>
                  <a:schemeClr val="accent6">
                    <a:lumMod val="75000"/>
                  </a:schemeClr>
                </a:solidFill>
                <a:latin typeface="Calibri" panose="020F0502020204030204" pitchFamily="34" charset="0"/>
                <a:cs typeface="Calibri" panose="020F0502020204030204" pitchFamily="34" charset="0"/>
              </a:rPr>
              <a:t>Célébrer ( une fonction Incitative)</a:t>
            </a:r>
          </a:p>
        </p:txBody>
      </p:sp>
    </p:spTree>
    <p:extLst>
      <p:ext uri="{BB962C8B-B14F-4D97-AF65-F5344CB8AC3E}">
        <p14:creationId xmlns:p14="http://schemas.microsoft.com/office/powerpoint/2010/main" val="205584143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9EB6A6A7-5F6A-49B2-8012-33053430E4B7}"/>
              </a:ext>
            </a:extLst>
          </p:cNvPr>
          <p:cNvSpPr txBox="1">
            <a:spLocks noChangeArrowheads="1"/>
          </p:cNvSpPr>
          <p:nvPr/>
        </p:nvSpPr>
        <p:spPr bwMode="auto">
          <a:xfrm>
            <a:off x="1652588" y="128588"/>
            <a:ext cx="80899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gn="l">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gn="l">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gn="l">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gn="l">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eaLnBrk="1" hangingPunct="1">
              <a:lnSpc>
                <a:spcPct val="100000"/>
              </a:lnSpc>
              <a:spcBef>
                <a:spcPct val="0"/>
              </a:spcBef>
              <a:buClrTx/>
              <a:buSzTx/>
              <a:buFontTx/>
              <a:buNone/>
              <a:defRPr/>
            </a:pPr>
            <a:r>
              <a:rPr lang="fr-FR" altLang="fr-FR" sz="3323" b="1" dirty="0"/>
              <a:t>Buts et utilité des tableaux de bord en projet</a:t>
            </a:r>
          </a:p>
        </p:txBody>
      </p:sp>
      <p:sp>
        <p:nvSpPr>
          <p:cNvPr id="9219" name="Text Box 3">
            <a:extLst>
              <a:ext uri="{FF2B5EF4-FFF2-40B4-BE49-F238E27FC236}">
                <a16:creationId xmlns:a16="http://schemas.microsoft.com/office/drawing/2014/main" id="{7EA9FEA7-6DA7-4D91-B9B5-DAA00F21A8C4}"/>
              </a:ext>
            </a:extLst>
          </p:cNvPr>
          <p:cNvSpPr txBox="1">
            <a:spLocks noChangeArrowheads="1"/>
          </p:cNvSpPr>
          <p:nvPr/>
        </p:nvSpPr>
        <p:spPr bwMode="auto">
          <a:xfrm>
            <a:off x="1912939" y="1503363"/>
            <a:ext cx="8226425" cy="395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kumimoji="1" sz="2800">
                <a:solidFill>
                  <a:schemeClr val="tx1"/>
                </a:solidFill>
                <a:latin typeface="Verdana" panose="020B0604030504040204" pitchFamily="34" charset="0"/>
              </a:defRPr>
            </a:lvl1pPr>
            <a:lvl2pPr marL="742950" indent="-285750">
              <a:defRPr kumimoji="1" sz="2800">
                <a:solidFill>
                  <a:schemeClr val="tx1"/>
                </a:solidFill>
                <a:latin typeface="Verdana" panose="020B0604030504040204" pitchFamily="34" charset="0"/>
              </a:defRPr>
            </a:lvl2pPr>
            <a:lvl3pPr marL="873125" indent="-363538">
              <a:defRPr kumimoji="1" sz="2800">
                <a:solidFill>
                  <a:schemeClr val="tx1"/>
                </a:solidFill>
                <a:latin typeface="Verdana" panose="020B0604030504040204" pitchFamily="34" charset="0"/>
              </a:defRPr>
            </a:lvl3pPr>
            <a:lvl4pPr marL="1600200" indent="-228600">
              <a:defRPr kumimoji="1" sz="2800">
                <a:solidFill>
                  <a:schemeClr val="tx1"/>
                </a:solidFill>
                <a:latin typeface="Verdana" panose="020B0604030504040204" pitchFamily="34" charset="0"/>
              </a:defRPr>
            </a:lvl4pPr>
            <a:lvl5pPr marL="2057400" indent="-228600">
              <a:defRPr kumimoji="1" sz="2800">
                <a:solidFill>
                  <a:schemeClr val="tx1"/>
                </a:solidFill>
                <a:latin typeface="Verdana" panose="020B0604030504040204" pitchFamily="34" charset="0"/>
              </a:defRPr>
            </a:lvl5pPr>
            <a:lvl6pPr marL="2514600" indent="-228600" algn="r" eaLnBrk="0" fontAlgn="base" hangingPunct="0">
              <a:spcBef>
                <a:spcPct val="0"/>
              </a:spcBef>
              <a:spcAft>
                <a:spcPct val="0"/>
              </a:spcAft>
              <a:defRPr kumimoji="1" sz="2800">
                <a:solidFill>
                  <a:schemeClr val="tx1"/>
                </a:solidFill>
                <a:latin typeface="Verdana" panose="020B0604030504040204" pitchFamily="34" charset="0"/>
              </a:defRPr>
            </a:lvl6pPr>
            <a:lvl7pPr marL="2971800" indent="-228600" algn="r" eaLnBrk="0" fontAlgn="base" hangingPunct="0">
              <a:spcBef>
                <a:spcPct val="0"/>
              </a:spcBef>
              <a:spcAft>
                <a:spcPct val="0"/>
              </a:spcAft>
              <a:defRPr kumimoji="1" sz="2800">
                <a:solidFill>
                  <a:schemeClr val="tx1"/>
                </a:solidFill>
                <a:latin typeface="Verdana" panose="020B0604030504040204" pitchFamily="34" charset="0"/>
              </a:defRPr>
            </a:lvl7pPr>
            <a:lvl8pPr marL="3429000" indent="-228600" algn="r" eaLnBrk="0" fontAlgn="base" hangingPunct="0">
              <a:spcBef>
                <a:spcPct val="0"/>
              </a:spcBef>
              <a:spcAft>
                <a:spcPct val="0"/>
              </a:spcAft>
              <a:defRPr kumimoji="1" sz="2800">
                <a:solidFill>
                  <a:schemeClr val="tx1"/>
                </a:solidFill>
                <a:latin typeface="Verdana" panose="020B0604030504040204" pitchFamily="34" charset="0"/>
              </a:defRPr>
            </a:lvl8pPr>
            <a:lvl9pPr marL="3886200" indent="-228600" algn="r" eaLnBrk="0" fontAlgn="base" hangingPunct="0">
              <a:spcBef>
                <a:spcPct val="0"/>
              </a:spcBef>
              <a:spcAft>
                <a:spcPct val="0"/>
              </a:spcAft>
              <a:defRPr kumimoji="1" sz="2800">
                <a:solidFill>
                  <a:schemeClr val="tx1"/>
                </a:solidFill>
                <a:latin typeface="Verdana" panose="020B0604030504040204" pitchFamily="34" charset="0"/>
              </a:defRPr>
            </a:lvl9pPr>
          </a:lstStyle>
          <a:p>
            <a:pPr eaLnBrk="1" hangingPunct="1">
              <a:lnSpc>
                <a:spcPct val="120000"/>
              </a:lnSpc>
              <a:buFont typeface="Wingdings" panose="05000000000000000000" pitchFamily="2" charset="2"/>
              <a:buChar char="u"/>
              <a:defRPr/>
            </a:pPr>
            <a:r>
              <a:rPr kumimoji="0" lang="fr-FR" altLang="fr-FR" sz="2215" b="1" dirty="0">
                <a:solidFill>
                  <a:srgbClr val="000066"/>
                </a:solidFill>
                <a:latin typeface="Calibri" panose="020F0502020204030204" pitchFamily="34" charset="0"/>
                <a:cs typeface="Calibri" panose="020F0502020204030204" pitchFamily="34" charset="0"/>
              </a:rPr>
              <a:t>Aider les managers à prendre des décisions ayant un impact sur le(s) projet(s) ou ses/leurs bénéfices anticipés</a:t>
            </a:r>
          </a:p>
          <a:p>
            <a:pPr lvl="2" eaLnBrk="1" hangingPunct="1">
              <a:lnSpc>
                <a:spcPct val="120000"/>
              </a:lnSpc>
              <a:buFontTx/>
              <a:buChar char="•"/>
              <a:defRPr/>
            </a:pPr>
            <a:r>
              <a:rPr kumimoji="0" lang="fr-FR" altLang="fr-FR" sz="2215" dirty="0">
                <a:solidFill>
                  <a:srgbClr val="000066"/>
                </a:solidFill>
                <a:latin typeface="Calibri" panose="020F0502020204030204" pitchFamily="34" charset="0"/>
                <a:cs typeface="Calibri" panose="020F0502020204030204" pitchFamily="34" charset="0"/>
              </a:rPr>
              <a:t>Décisions simples basées sur des </a:t>
            </a:r>
            <a:r>
              <a:rPr kumimoji="0" lang="fr-FR" altLang="fr-FR" sz="3200" b="1" dirty="0" err="1">
                <a:solidFill>
                  <a:srgbClr val="000066"/>
                </a:solidFill>
                <a:latin typeface="Calibri" panose="020F0502020204030204" pitchFamily="34" charset="0"/>
                <a:cs typeface="Calibri" panose="020F0502020204030204" pitchFamily="34" charset="0"/>
              </a:rPr>
              <a:t>KPIs</a:t>
            </a:r>
            <a:r>
              <a:rPr kumimoji="0" lang="fr-FR" altLang="fr-FR" sz="3200" b="1" dirty="0">
                <a:solidFill>
                  <a:srgbClr val="000066"/>
                </a:solidFill>
                <a:latin typeface="Calibri" panose="020F0502020204030204" pitchFamily="34" charset="0"/>
                <a:cs typeface="Calibri" panose="020F0502020204030204" pitchFamily="34" charset="0"/>
              </a:rPr>
              <a:t> </a:t>
            </a:r>
            <a:r>
              <a:rPr kumimoji="0" lang="fr-FR" altLang="fr-FR" sz="2215" dirty="0">
                <a:solidFill>
                  <a:srgbClr val="000066"/>
                </a:solidFill>
                <a:latin typeface="Calibri" panose="020F0502020204030204" pitchFamily="34" charset="0"/>
                <a:cs typeface="Calibri" panose="020F0502020204030204" pitchFamily="34" charset="0"/>
              </a:rPr>
              <a:t>(Key Performance </a:t>
            </a:r>
            <a:r>
              <a:rPr kumimoji="0" lang="fr-FR" altLang="fr-FR" sz="2215" dirty="0" err="1">
                <a:solidFill>
                  <a:srgbClr val="000066"/>
                </a:solidFill>
                <a:latin typeface="Calibri" panose="020F0502020204030204" pitchFamily="34" charset="0"/>
                <a:cs typeface="Calibri" panose="020F0502020204030204" pitchFamily="34" charset="0"/>
              </a:rPr>
              <a:t>Indicators</a:t>
            </a:r>
            <a:r>
              <a:rPr kumimoji="0" lang="fr-FR" altLang="fr-FR" sz="2215" dirty="0">
                <a:solidFill>
                  <a:srgbClr val="000066"/>
                </a:solidFill>
                <a:latin typeface="Calibri" panose="020F0502020204030204" pitchFamily="34" charset="0"/>
                <a:cs typeface="Calibri" panose="020F0502020204030204" pitchFamily="34" charset="0"/>
              </a:rPr>
              <a:t>).</a:t>
            </a:r>
          </a:p>
          <a:p>
            <a:pPr lvl="2" eaLnBrk="1" hangingPunct="1">
              <a:lnSpc>
                <a:spcPct val="120000"/>
              </a:lnSpc>
              <a:buFontTx/>
              <a:buChar char="•"/>
              <a:defRPr/>
            </a:pPr>
            <a:r>
              <a:rPr kumimoji="0" lang="fr-FR" altLang="fr-FR" sz="2215" dirty="0">
                <a:solidFill>
                  <a:srgbClr val="000066"/>
                </a:solidFill>
                <a:latin typeface="Calibri" panose="020F0502020204030204" pitchFamily="34" charset="0"/>
                <a:cs typeface="Calibri" panose="020F0502020204030204" pitchFamily="34" charset="0"/>
              </a:rPr>
              <a:t>Décisions plus complexes selon plusieurs données d’entrée interprétées en termes de mesures de performance (MOP – </a:t>
            </a:r>
            <a:r>
              <a:rPr kumimoji="0" lang="en-CA" altLang="fr-FR" sz="2215" dirty="0">
                <a:solidFill>
                  <a:srgbClr val="000066"/>
                </a:solidFill>
                <a:latin typeface="Calibri" panose="020F0502020204030204" pitchFamily="34" charset="0"/>
                <a:cs typeface="Calibri" panose="020F0502020204030204" pitchFamily="34" charset="0"/>
              </a:rPr>
              <a:t>measures of</a:t>
            </a:r>
            <a:r>
              <a:rPr kumimoji="0" lang="fr-FR" altLang="fr-FR" sz="2215" dirty="0">
                <a:solidFill>
                  <a:srgbClr val="000066"/>
                </a:solidFill>
                <a:latin typeface="Calibri" panose="020F0502020204030204" pitchFamily="34" charset="0"/>
                <a:cs typeface="Calibri" panose="020F0502020204030204" pitchFamily="34" charset="0"/>
              </a:rPr>
              <a:t> performance) ou de mesures d’efficacité (MOE – </a:t>
            </a:r>
            <a:r>
              <a:rPr kumimoji="0" lang="en-CA" altLang="fr-FR" sz="2215" dirty="0">
                <a:solidFill>
                  <a:srgbClr val="000066"/>
                </a:solidFill>
                <a:latin typeface="Calibri" panose="020F0502020204030204" pitchFamily="34" charset="0"/>
                <a:cs typeface="Calibri" panose="020F0502020204030204" pitchFamily="34" charset="0"/>
              </a:rPr>
              <a:t>measures of effectiveness</a:t>
            </a:r>
            <a:r>
              <a:rPr kumimoji="0" lang="fr-FR" altLang="fr-FR" sz="2215" dirty="0">
                <a:solidFill>
                  <a:srgbClr val="000066"/>
                </a:solidFill>
                <a:latin typeface="Calibri" panose="020F0502020204030204" pitchFamily="34" charset="0"/>
                <a:cs typeface="Calibri" panose="020F0502020204030204" pitchFamily="34" charset="0"/>
              </a:rPr>
              <a:t>) selon plusieurs critères ou </a:t>
            </a:r>
            <a:r>
              <a:rPr kumimoji="0" lang="fr-FR" altLang="fr-FR" sz="2215" dirty="0" err="1">
                <a:solidFill>
                  <a:srgbClr val="000066"/>
                </a:solidFill>
                <a:latin typeface="Calibri" panose="020F0502020204030204" pitchFamily="34" charset="0"/>
                <a:cs typeface="Calibri" panose="020F0502020204030204" pitchFamily="34" charset="0"/>
              </a:rPr>
              <a:t>KPIs</a:t>
            </a:r>
            <a:r>
              <a:rPr kumimoji="0" lang="fr-FR" altLang="fr-FR" sz="2215" dirty="0">
                <a:solidFill>
                  <a:srgbClr val="000066"/>
                </a:solidFill>
                <a:latin typeface="Calibri" panose="020F0502020204030204" pitchFamily="34" charset="0"/>
                <a:cs typeface="Calibri" panose="020F0502020204030204" pitchFamily="34" charset="0"/>
              </a:rPr>
              <a:t>.</a:t>
            </a:r>
          </a:p>
          <a:p>
            <a:pPr eaLnBrk="1" hangingPunct="1">
              <a:lnSpc>
                <a:spcPct val="120000"/>
              </a:lnSpc>
              <a:buFont typeface="Wingdings" panose="05000000000000000000" pitchFamily="2" charset="2"/>
              <a:buChar char="u"/>
              <a:defRPr/>
            </a:pPr>
            <a:r>
              <a:rPr kumimoji="0" lang="fr-FR" altLang="fr-FR" sz="2215" b="1" dirty="0">
                <a:solidFill>
                  <a:srgbClr val="FF0000"/>
                </a:solidFill>
                <a:latin typeface="Calibri" panose="020F0502020204030204" pitchFamily="34" charset="0"/>
                <a:cs typeface="Calibri" panose="020F0502020204030204" pitchFamily="34" charset="0"/>
              </a:rPr>
              <a:t>Dire merci et reconnaitre! </a:t>
            </a:r>
          </a:p>
        </p:txBody>
      </p:sp>
    </p:spTree>
    <p:extLst>
      <p:ext uri="{BB962C8B-B14F-4D97-AF65-F5344CB8AC3E}">
        <p14:creationId xmlns:p14="http://schemas.microsoft.com/office/powerpoint/2010/main" val="37771248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60508F3-AB59-412F-80A8-661BDFD98DBC}"/>
              </a:ext>
            </a:extLst>
          </p:cNvPr>
          <p:cNvSpPr>
            <a:spLocks noGrp="1" noChangeArrowheads="1"/>
          </p:cNvSpPr>
          <p:nvPr>
            <p:ph type="body" idx="4294967295"/>
          </p:nvPr>
        </p:nvSpPr>
        <p:spPr bwMode="auto">
          <a:xfrm>
            <a:off x="1754188" y="158750"/>
            <a:ext cx="8229600" cy="623888"/>
          </a:xfrm>
        </p:spPr>
        <p:txBody>
          <a:bodyPr/>
          <a:lstStyle/>
          <a:p>
            <a:pPr marL="0" indent="0">
              <a:buNone/>
              <a:defRPr/>
            </a:pPr>
            <a:r>
              <a:rPr lang="fr-FR" altLang="fr-FR" sz="3323" b="1" dirty="0"/>
              <a:t>Charte de projet et tableau de bord 1/3</a:t>
            </a:r>
          </a:p>
        </p:txBody>
      </p:sp>
      <p:pic>
        <p:nvPicPr>
          <p:cNvPr id="2406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6" y="1101726"/>
            <a:ext cx="51276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Line 4"/>
          <p:cNvSpPr>
            <a:spLocks noChangeShapeType="1"/>
          </p:cNvSpPr>
          <p:nvPr/>
        </p:nvSpPr>
        <p:spPr bwMode="auto">
          <a:xfrm flipH="1">
            <a:off x="7464426" y="3762375"/>
            <a:ext cx="2087563" cy="19843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0645" name="Line 5"/>
          <p:cNvSpPr>
            <a:spLocks noChangeShapeType="1"/>
          </p:cNvSpPr>
          <p:nvPr/>
        </p:nvSpPr>
        <p:spPr bwMode="auto">
          <a:xfrm flipH="1">
            <a:off x="7896226" y="5224464"/>
            <a:ext cx="2087563" cy="19843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0646" name="Line 6"/>
          <p:cNvSpPr>
            <a:spLocks noChangeShapeType="1"/>
          </p:cNvSpPr>
          <p:nvPr/>
        </p:nvSpPr>
        <p:spPr bwMode="auto">
          <a:xfrm flipH="1">
            <a:off x="7248526" y="4294189"/>
            <a:ext cx="2087563" cy="19843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extLst>
      <p:ext uri="{BB962C8B-B14F-4D97-AF65-F5344CB8AC3E}">
        <p14:creationId xmlns:p14="http://schemas.microsoft.com/office/powerpoint/2010/main" val="278509023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t> 6</a:t>
            </a:r>
            <a:r>
              <a:rPr lang="fr-FR" dirty="0"/>
              <a:t>. On vous en a demandé plus </a:t>
            </a:r>
            <a:r>
              <a:rPr lang="fr-FR" dirty="0" smtClean="0"/>
              <a:t>….</a:t>
            </a:r>
          </a:p>
          <a:p>
            <a:endParaRPr lang="fr-FR" dirty="0" smtClean="0"/>
          </a:p>
          <a:p>
            <a:pPr lvl="1"/>
            <a:r>
              <a:rPr lang="fr-FR" dirty="0" smtClean="0"/>
              <a:t>vous </a:t>
            </a:r>
            <a:r>
              <a:rPr lang="fr-FR" dirty="0"/>
              <a:t>avez répondu </a:t>
            </a:r>
            <a:r>
              <a:rPr lang="fr-FR" sz="2800" dirty="0"/>
              <a:t>NON</a:t>
            </a:r>
            <a:r>
              <a:rPr lang="fr-FR" dirty="0"/>
              <a:t> , </a:t>
            </a:r>
            <a:endParaRPr lang="fr-FR" dirty="0" smtClean="0"/>
          </a:p>
          <a:p>
            <a:pPr lvl="1"/>
            <a:endParaRPr lang="fr-FR" dirty="0" smtClean="0"/>
          </a:p>
          <a:p>
            <a:pPr lvl="2"/>
            <a:r>
              <a:rPr lang="fr-FR" dirty="0" smtClean="0"/>
              <a:t>ils </a:t>
            </a:r>
            <a:r>
              <a:rPr lang="fr-FR" dirty="0"/>
              <a:t>ont répondu </a:t>
            </a:r>
            <a:r>
              <a:rPr lang="fr-FR" dirty="0" smtClean="0"/>
              <a:t>OK!</a:t>
            </a:r>
          </a:p>
          <a:p>
            <a:pPr lvl="2"/>
            <a:endParaRPr lang="fr-FR" dirty="0"/>
          </a:p>
          <a:p>
            <a:pPr marL="0" indent="0">
              <a:buNone/>
            </a:pPr>
            <a:r>
              <a:rPr lang="fr-FR" dirty="0" smtClean="0"/>
              <a:t> 7</a:t>
            </a:r>
            <a:r>
              <a:rPr lang="fr-FR" dirty="0"/>
              <a:t>. Vous avez une réunion : tout le monde est en désaccord puis tout le monde converge dans le même sens</a:t>
            </a:r>
          </a:p>
          <a:p>
            <a:endParaRPr lang="fr-FR" dirty="0"/>
          </a:p>
        </p:txBody>
      </p:sp>
    </p:spTree>
    <p:extLst>
      <p:ext uri="{BB962C8B-B14F-4D97-AF65-F5344CB8AC3E}">
        <p14:creationId xmlns:p14="http://schemas.microsoft.com/office/powerpoint/2010/main" val="95820615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D2DF320-D5CD-412C-B0AF-546C05C584C7}"/>
              </a:ext>
            </a:extLst>
          </p:cNvPr>
          <p:cNvSpPr>
            <a:spLocks noChangeArrowheads="1"/>
          </p:cNvSpPr>
          <p:nvPr/>
        </p:nvSpPr>
        <p:spPr bwMode="auto">
          <a:xfrm>
            <a:off x="1863726" y="1114425"/>
            <a:ext cx="7686675" cy="48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5" tIns="49517" rIns="99035" bIns="49517">
            <a:spAutoFit/>
          </a:bodyPr>
          <a:lstStyle>
            <a:lvl1pPr marL="342900" indent="-342900" algn="l">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indent="-401638" algn="l">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gn="l">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gn="l">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gn="l">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marL="0" lvl="1">
              <a:lnSpc>
                <a:spcPct val="115000"/>
              </a:lnSpc>
              <a:spcBef>
                <a:spcPct val="0"/>
              </a:spcBef>
              <a:spcAft>
                <a:spcPts val="104"/>
              </a:spcAft>
              <a:buClrTx/>
              <a:buNone/>
              <a:defRPr/>
            </a:pPr>
            <a:r>
              <a:rPr lang="fr-CA" altLang="fr-FR" b="1" dirty="0">
                <a:solidFill>
                  <a:schemeClr val="accent2">
                    <a:lumMod val="75000"/>
                  </a:schemeClr>
                </a:solidFill>
                <a:latin typeface="Arial" panose="020B0604020202020204" pitchFamily="34" charset="0"/>
                <a:cs typeface="Arial" panose="020B0604020202020204" pitchFamily="34" charset="0"/>
              </a:rPr>
              <a:t>Utilisation de la courbe «VALEUR» (</a:t>
            </a:r>
            <a:r>
              <a:rPr lang="fr-CA" altLang="fr-FR" b="1" dirty="0" err="1">
                <a:solidFill>
                  <a:schemeClr val="accent2">
                    <a:lumMod val="75000"/>
                  </a:schemeClr>
                </a:solidFill>
                <a:latin typeface="Arial" panose="020B0604020202020204" pitchFamily="34" charset="0"/>
                <a:cs typeface="Arial" panose="020B0604020202020204" pitchFamily="34" charset="0"/>
              </a:rPr>
              <a:t>burn</a:t>
            </a:r>
            <a:r>
              <a:rPr lang="fr-CA" altLang="fr-FR" b="1" dirty="0">
                <a:solidFill>
                  <a:schemeClr val="accent2">
                    <a:lumMod val="75000"/>
                  </a:schemeClr>
                </a:solidFill>
                <a:latin typeface="Arial" panose="020B0604020202020204" pitchFamily="34" charset="0"/>
                <a:cs typeface="Arial" panose="020B0604020202020204" pitchFamily="34" charset="0"/>
              </a:rPr>
              <a:t> –up/down)</a:t>
            </a:r>
          </a:p>
        </p:txBody>
      </p:sp>
      <p:sp>
        <p:nvSpPr>
          <p:cNvPr id="248835" name="Rectangle 2"/>
          <p:cNvSpPr>
            <a:spLocks noGrp="1" noChangeArrowheads="1"/>
          </p:cNvSpPr>
          <p:nvPr>
            <p:ph type="title"/>
          </p:nvPr>
        </p:nvSpPr>
        <p:spPr>
          <a:xfrm>
            <a:off x="1628775" y="239713"/>
            <a:ext cx="8789988" cy="500062"/>
          </a:xfrm>
        </p:spPr>
        <p:txBody>
          <a:bodyPr/>
          <a:lstStyle/>
          <a:p>
            <a:r>
              <a:rPr lang="fr-CA" altLang="fr-FR" sz="2400">
                <a:latin typeface="Arial" panose="020B0604020202020204" pitchFamily="34" charset="0"/>
                <a:cs typeface="Arial" panose="020B0604020202020204" pitchFamily="34" charset="0"/>
              </a:rPr>
              <a:t>Tableau de bord «Agile» </a:t>
            </a:r>
            <a:r>
              <a:rPr lang="fr-CA" altLang="fr-FR" sz="2000">
                <a:latin typeface="Arial" panose="020B0604020202020204" pitchFamily="34" charset="0"/>
                <a:cs typeface="Arial" panose="020B0604020202020204" pitchFamily="34" charset="0"/>
              </a:rPr>
              <a:t>(valeur acquise – earned value)</a:t>
            </a:r>
            <a:endParaRPr lang="fr-CA" altLang="fr-FR" sz="2400">
              <a:latin typeface="Arial" panose="020B0604020202020204" pitchFamily="34" charset="0"/>
              <a:cs typeface="Arial" panose="020B0604020202020204" pitchFamily="34" charset="0"/>
            </a:endParaRPr>
          </a:p>
        </p:txBody>
      </p:sp>
      <p:pic>
        <p:nvPicPr>
          <p:cNvPr id="248836" name="Picture 3" descr="C:\Users\Claude Emond\Dropbox\Revision\Claude - HEC\images claude\courbes\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950" y="1697038"/>
            <a:ext cx="40513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4">
            <a:extLst>
              <a:ext uri="{FF2B5EF4-FFF2-40B4-BE49-F238E27FC236}">
                <a16:creationId xmlns:a16="http://schemas.microsoft.com/office/drawing/2014/main" id="{B15ACBA8-7DB2-4BE4-9A5C-32AF6CF1931C}"/>
              </a:ext>
            </a:extLst>
          </p:cNvPr>
          <p:cNvSpPr>
            <a:spLocks noChangeArrowheads="1"/>
          </p:cNvSpPr>
          <p:nvPr/>
        </p:nvSpPr>
        <p:spPr bwMode="auto">
          <a:xfrm>
            <a:off x="2473326" y="5048250"/>
            <a:ext cx="3883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5" tIns="49517" rIns="99035" bIns="49517">
            <a:spAutoFit/>
          </a:bodyPr>
          <a:lstStyle>
            <a:lvl1pPr marL="342900" indent="-342900" algn="l">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algn="l">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gn="l">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gn="l">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gn="l">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marL="0" lvl="1" algn="r">
              <a:lnSpc>
                <a:spcPct val="115000"/>
              </a:lnSpc>
              <a:spcBef>
                <a:spcPct val="0"/>
              </a:spcBef>
              <a:spcAft>
                <a:spcPts val="104"/>
              </a:spcAft>
              <a:buClrTx/>
              <a:buNone/>
              <a:defRPr/>
            </a:pPr>
            <a:r>
              <a:rPr lang="fr-CA" altLang="fr-FR" sz="1477" b="1" dirty="0">
                <a:solidFill>
                  <a:srgbClr val="002060"/>
                </a:solidFill>
                <a:latin typeface="Arial" panose="020B0604020202020204" pitchFamily="34" charset="0"/>
                <a:cs typeface="Arial" panose="020B0604020202020204" pitchFamily="34" charset="0"/>
              </a:rPr>
              <a:t>Courbe de «</a:t>
            </a:r>
            <a:r>
              <a:rPr lang="fr-CA" altLang="fr-FR" sz="1477" b="1" dirty="0" err="1">
                <a:solidFill>
                  <a:srgbClr val="002060"/>
                </a:solidFill>
                <a:latin typeface="Arial" panose="020B0604020202020204" pitchFamily="34" charset="0"/>
                <a:cs typeface="Arial" panose="020B0604020202020204" pitchFamily="34" charset="0"/>
              </a:rPr>
              <a:t>burn</a:t>
            </a:r>
            <a:r>
              <a:rPr lang="fr-CA" altLang="fr-FR" sz="1477" b="1" dirty="0">
                <a:solidFill>
                  <a:srgbClr val="002060"/>
                </a:solidFill>
                <a:latin typeface="Arial" panose="020B0604020202020204" pitchFamily="34" charset="0"/>
                <a:cs typeface="Arial" panose="020B0604020202020204" pitchFamily="34" charset="0"/>
              </a:rPr>
              <a:t>-down» % complété/itération</a:t>
            </a:r>
          </a:p>
        </p:txBody>
      </p:sp>
      <p:sp>
        <p:nvSpPr>
          <p:cNvPr id="36870" name="Rectangle 6">
            <a:extLst>
              <a:ext uri="{FF2B5EF4-FFF2-40B4-BE49-F238E27FC236}">
                <a16:creationId xmlns:a16="http://schemas.microsoft.com/office/drawing/2014/main" id="{6091BF9F-217E-43B2-913F-B65C27A1F8A5}"/>
              </a:ext>
            </a:extLst>
          </p:cNvPr>
          <p:cNvSpPr>
            <a:spLocks noChangeArrowheads="1"/>
          </p:cNvSpPr>
          <p:nvPr/>
        </p:nvSpPr>
        <p:spPr bwMode="auto">
          <a:xfrm>
            <a:off x="6508751" y="5059363"/>
            <a:ext cx="39798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5" tIns="49517" rIns="99035" bIns="49517">
            <a:spAutoFit/>
          </a:bodyPr>
          <a:lstStyle>
            <a:lvl1pPr marL="342900" indent="-342900" algn="l">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algn="l">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gn="l">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gn="l">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gn="l">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marL="0" lvl="1" algn="r">
              <a:lnSpc>
                <a:spcPct val="115000"/>
              </a:lnSpc>
              <a:spcBef>
                <a:spcPct val="0"/>
              </a:spcBef>
              <a:spcAft>
                <a:spcPts val="104"/>
              </a:spcAft>
              <a:buClrTx/>
              <a:buNone/>
              <a:defRPr/>
            </a:pPr>
            <a:r>
              <a:rPr lang="fr-CA" altLang="fr-FR" sz="1477" b="1" dirty="0">
                <a:solidFill>
                  <a:srgbClr val="002060"/>
                </a:solidFill>
                <a:latin typeface="Arial" panose="020B0604020202020204" pitchFamily="34" charset="0"/>
                <a:cs typeface="Arial" panose="020B0604020202020204" pitchFamily="34" charset="0"/>
              </a:rPr>
              <a:t>Courbe de «</a:t>
            </a:r>
            <a:r>
              <a:rPr lang="fr-CA" altLang="fr-FR" sz="1477" b="1" dirty="0" err="1">
                <a:solidFill>
                  <a:srgbClr val="002060"/>
                </a:solidFill>
                <a:latin typeface="Arial" panose="020B0604020202020204" pitchFamily="34" charset="0"/>
                <a:cs typeface="Arial" panose="020B0604020202020204" pitchFamily="34" charset="0"/>
              </a:rPr>
              <a:t>burn</a:t>
            </a:r>
            <a:r>
              <a:rPr lang="fr-CA" altLang="fr-FR" sz="1477" b="1" dirty="0">
                <a:solidFill>
                  <a:srgbClr val="002060"/>
                </a:solidFill>
                <a:latin typeface="Arial" panose="020B0604020202020204" pitchFamily="34" charset="0"/>
                <a:cs typeface="Arial" panose="020B0604020202020204" pitchFamily="34" charset="0"/>
              </a:rPr>
              <a:t>-up»  Livrables/temps («story points»)</a:t>
            </a:r>
          </a:p>
        </p:txBody>
      </p:sp>
      <p:pic>
        <p:nvPicPr>
          <p:cNvPr id="2488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239" y="1827213"/>
            <a:ext cx="22510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1" y="1841501"/>
            <a:ext cx="421481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04817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569" name="Rectangle 705">
            <a:extLst>
              <a:ext uri="{FF2B5EF4-FFF2-40B4-BE49-F238E27FC236}">
                <a16:creationId xmlns:a16="http://schemas.microsoft.com/office/drawing/2014/main" id="{DF8E28F2-93B6-46FF-8B00-0D6611D83BF5}"/>
              </a:ext>
            </a:extLst>
          </p:cNvPr>
          <p:cNvSpPr>
            <a:spLocks noChangeArrowheads="1"/>
          </p:cNvSpPr>
          <p:nvPr/>
        </p:nvSpPr>
        <p:spPr bwMode="auto">
          <a:xfrm>
            <a:off x="2087564" y="1512889"/>
            <a:ext cx="7889875" cy="4421187"/>
          </a:xfrm>
          <a:prstGeom prst="rect">
            <a:avLst/>
          </a:prstGeom>
          <a:noFill/>
          <a:ln w="9525">
            <a:noFill/>
            <a:miter lim="800000"/>
            <a:headEnd/>
            <a:tailEnd/>
          </a:ln>
          <a:effectLst/>
        </p:spPr>
        <p:txBody>
          <a:bodyPr>
            <a:spAutoFit/>
          </a:bodyPr>
          <a:lstStyle/>
          <a:p>
            <a:pPr marL="316523" indent="-316523">
              <a:lnSpc>
                <a:spcPts val="2200"/>
              </a:lnSpc>
              <a:spcBef>
                <a:spcPct val="20000"/>
              </a:spcBef>
              <a:buClr>
                <a:schemeClr val="hlink"/>
              </a:buClr>
              <a:defRPr/>
            </a:pPr>
            <a:r>
              <a:rPr lang="fr-CA" sz="2215" b="1" dirty="0" err="1" smtClean="0">
                <a:solidFill>
                  <a:srgbClr val="000000"/>
                </a:solidFill>
                <a:latin typeface="Calibri" pitchFamily="34" charset="0"/>
                <a:cs typeface="Calibri" pitchFamily="34" charset="0"/>
              </a:rPr>
              <a:t>Eviter</a:t>
            </a:r>
            <a:r>
              <a:rPr lang="fr-CA" sz="2215" b="1" dirty="0" smtClean="0">
                <a:solidFill>
                  <a:srgbClr val="000000"/>
                </a:solidFill>
                <a:latin typeface="Calibri" pitchFamily="34" charset="0"/>
                <a:cs typeface="Calibri" pitchFamily="34" charset="0"/>
              </a:rPr>
              <a:t> Les </a:t>
            </a:r>
            <a:r>
              <a:rPr lang="fr-CA" sz="2215" b="1" dirty="0">
                <a:solidFill>
                  <a:srgbClr val="000000"/>
                </a:solidFill>
                <a:latin typeface="Calibri" pitchFamily="34" charset="0"/>
                <a:cs typeface="Calibri" pitchFamily="34" charset="0"/>
              </a:rPr>
              <a:t>10 pertes en projet</a:t>
            </a:r>
          </a:p>
          <a:p>
            <a:pPr marL="414704" indent="-414704">
              <a:lnSpc>
                <a:spcPts val="2200"/>
              </a:lnSpc>
              <a:buClr>
                <a:srgbClr val="000000"/>
              </a:buClr>
              <a:buFont typeface="Wingdings" pitchFamily="2" charset="2"/>
              <a:buAutoNum type="arabicPeriod"/>
              <a:defRPr/>
            </a:pPr>
            <a:endParaRPr lang="fr-CA" sz="739" dirty="0">
              <a:solidFill>
                <a:srgbClr val="FF3300"/>
              </a:solidFill>
              <a:latin typeface="Calibri" pitchFamily="34" charset="0"/>
              <a:cs typeface="Calibri" pitchFamily="34" charset="0"/>
            </a:endParaRPr>
          </a:p>
          <a:p>
            <a:pPr marL="414704" indent="-414704">
              <a:lnSpc>
                <a:spcPts val="2200"/>
              </a:lnSpc>
              <a:buClr>
                <a:srgbClr val="000000"/>
              </a:buClr>
              <a:buFont typeface="Wingdings" pitchFamily="2" charset="2"/>
              <a:buAutoNum type="arabicPeriod"/>
              <a:defRPr/>
            </a:pPr>
            <a:r>
              <a:rPr lang="fr-CA" sz="2215" dirty="0">
                <a:solidFill>
                  <a:srgbClr val="FF3300"/>
                </a:solidFill>
                <a:latin typeface="Calibri" pitchFamily="34" charset="0"/>
                <a:cs typeface="Calibri" pitchFamily="34" charset="0"/>
              </a:rPr>
              <a:t>Sous-utilisation des talents </a:t>
            </a:r>
            <a:r>
              <a:rPr lang="fr-CA" sz="2215" dirty="0">
                <a:solidFill>
                  <a:schemeClr val="accent6">
                    <a:lumMod val="50000"/>
                  </a:schemeClr>
                </a:solidFill>
                <a:latin typeface="Calibri" pitchFamily="34" charset="0"/>
                <a:cs typeface="Calibri" pitchFamily="34" charset="0"/>
              </a:rPr>
              <a:t>*</a:t>
            </a:r>
            <a:r>
              <a:rPr lang="fr-CA" sz="2215" dirty="0">
                <a:solidFill>
                  <a:srgbClr val="000000"/>
                </a:solidFill>
                <a:latin typeface="Calibri" pitchFamily="34" charset="0"/>
                <a:cs typeface="Calibri" pitchFamily="34" charset="0"/>
              </a:rPr>
              <a:t> 	       			</a:t>
            </a:r>
          </a:p>
          <a:p>
            <a:pPr marL="414704" indent="-414704">
              <a:lnSpc>
                <a:spcPts val="2200"/>
              </a:lnSpc>
              <a:buClr>
                <a:srgbClr val="000000"/>
              </a:buClr>
              <a:buFont typeface="Wingdings" pitchFamily="2" charset="2"/>
              <a:buAutoNum type="arabicPeriod"/>
              <a:defRPr/>
            </a:pPr>
            <a:r>
              <a:rPr lang="fr-CA" sz="2215" dirty="0">
                <a:solidFill>
                  <a:srgbClr val="000000"/>
                </a:solidFill>
                <a:latin typeface="Calibri" pitchFamily="34" charset="0"/>
                <a:cs typeface="Calibri" pitchFamily="34" charset="0"/>
              </a:rPr>
              <a:t>Attente «d’intrants» *		      	</a:t>
            </a:r>
          </a:p>
          <a:p>
            <a:pPr marL="414704" indent="-414704">
              <a:lnSpc>
                <a:spcPts val="2200"/>
              </a:lnSpc>
              <a:buClr>
                <a:srgbClr val="000000"/>
              </a:buClr>
              <a:buFont typeface="Wingdings" pitchFamily="2" charset="2"/>
              <a:buAutoNum type="arabicPeriod"/>
              <a:defRPr/>
            </a:pPr>
            <a:r>
              <a:rPr lang="fr-CA" sz="2215" dirty="0">
                <a:solidFill>
                  <a:srgbClr val="000000"/>
                </a:solidFill>
                <a:latin typeface="Calibri" pitchFamily="34" charset="0"/>
                <a:cs typeface="Calibri" pitchFamily="34" charset="0"/>
              </a:rPr>
              <a:t>Transfert de l’information *</a:t>
            </a:r>
          </a:p>
          <a:p>
            <a:pPr marL="414704" indent="-414704">
              <a:lnSpc>
                <a:spcPts val="2200"/>
              </a:lnSpc>
              <a:buClr>
                <a:srgbClr val="000000"/>
              </a:buClr>
              <a:buFont typeface="Wingdings" pitchFamily="2" charset="2"/>
              <a:buAutoNum type="arabicPeriod"/>
              <a:defRPr/>
            </a:pPr>
            <a:r>
              <a:rPr lang="fr-CA" sz="2215" dirty="0">
                <a:solidFill>
                  <a:srgbClr val="000000"/>
                </a:solidFill>
                <a:latin typeface="Calibri" pitchFamily="34" charset="0"/>
                <a:cs typeface="Calibri" pitchFamily="34" charset="0"/>
              </a:rPr>
              <a:t>Information superflue * 		      	</a:t>
            </a:r>
          </a:p>
          <a:p>
            <a:pPr marL="414704" indent="-414704">
              <a:lnSpc>
                <a:spcPts val="2200"/>
              </a:lnSpc>
              <a:buClr>
                <a:srgbClr val="000000"/>
              </a:buClr>
              <a:buFont typeface="Wingdings" pitchFamily="2" charset="2"/>
              <a:buAutoNum type="arabicPeriod"/>
              <a:defRPr/>
            </a:pPr>
            <a:r>
              <a:rPr lang="fr-CA" sz="2215" dirty="0">
                <a:solidFill>
                  <a:srgbClr val="FF3300"/>
                </a:solidFill>
                <a:latin typeface="Calibri" pitchFamily="34" charset="0"/>
                <a:cs typeface="Calibri" pitchFamily="34" charset="0"/>
              </a:rPr>
              <a:t>Comportements déficients (ne pas écouter, ne pas parler) </a:t>
            </a:r>
            <a:r>
              <a:rPr lang="fr-CA" sz="2215" dirty="0">
                <a:solidFill>
                  <a:schemeClr val="accent6">
                    <a:lumMod val="50000"/>
                  </a:schemeClr>
                </a:solidFill>
                <a:latin typeface="Calibri" pitchFamily="34" charset="0"/>
                <a:cs typeface="Calibri" pitchFamily="34" charset="0"/>
              </a:rPr>
              <a:t>*</a:t>
            </a:r>
            <a:r>
              <a:rPr lang="fr-CA" sz="2215" dirty="0">
                <a:solidFill>
                  <a:srgbClr val="FF3300"/>
                </a:solidFill>
                <a:latin typeface="Calibri" pitchFamily="34" charset="0"/>
                <a:cs typeface="Calibri" pitchFamily="34" charset="0"/>
              </a:rPr>
              <a:t> </a:t>
            </a:r>
          </a:p>
          <a:p>
            <a:pPr marL="414704" indent="-414704">
              <a:lnSpc>
                <a:spcPts val="2200"/>
              </a:lnSpc>
              <a:buClr>
                <a:srgbClr val="000000"/>
              </a:buClr>
              <a:buFont typeface="Wingdings" pitchFamily="2" charset="2"/>
              <a:buAutoNum type="arabicPeriod"/>
              <a:defRPr/>
            </a:pPr>
            <a:r>
              <a:rPr lang="fr-CA" sz="2215" dirty="0">
                <a:solidFill>
                  <a:srgbClr val="FF3300"/>
                </a:solidFill>
                <a:latin typeface="Calibri" pitchFamily="34" charset="0"/>
                <a:cs typeface="Calibri" pitchFamily="34" charset="0"/>
              </a:rPr>
              <a:t>«Perte des bonnes idées»</a:t>
            </a:r>
            <a:r>
              <a:rPr lang="fr-CA" sz="2215" dirty="0">
                <a:solidFill>
                  <a:srgbClr val="000000"/>
                </a:solidFill>
                <a:latin typeface="Calibri" pitchFamily="34" charset="0"/>
                <a:cs typeface="Calibri" pitchFamily="34" charset="0"/>
              </a:rPr>
              <a:t>  *	       		</a:t>
            </a:r>
          </a:p>
          <a:p>
            <a:pPr marL="414704" indent="-414704">
              <a:lnSpc>
                <a:spcPts val="2200"/>
              </a:lnSpc>
              <a:buClr>
                <a:srgbClr val="000000"/>
              </a:buClr>
              <a:buFont typeface="Wingdings" pitchFamily="2" charset="2"/>
              <a:buAutoNum type="arabicPeriod"/>
              <a:defRPr/>
            </a:pPr>
            <a:r>
              <a:rPr lang="fr-CA" sz="2215" dirty="0">
                <a:solidFill>
                  <a:srgbClr val="000000"/>
                </a:solidFill>
                <a:latin typeface="Calibri" pitchFamily="34" charset="0"/>
                <a:cs typeface="Calibri" pitchFamily="34" charset="0"/>
              </a:rPr>
              <a:t>Livraison d’ouvrages non appréciés par le client</a:t>
            </a:r>
            <a:r>
              <a:rPr lang="fr-CA" sz="2215" dirty="0">
                <a:solidFill>
                  <a:srgbClr val="FF3300"/>
                </a:solidFill>
                <a:latin typeface="Calibri" pitchFamily="34" charset="0"/>
                <a:cs typeface="Calibri" pitchFamily="34" charset="0"/>
              </a:rPr>
              <a:t> (perception)</a:t>
            </a:r>
            <a:r>
              <a:rPr lang="fr-CA" sz="2215" dirty="0">
                <a:solidFill>
                  <a:srgbClr val="000000"/>
                </a:solidFill>
                <a:latin typeface="Calibri" pitchFamily="34" charset="0"/>
                <a:cs typeface="Calibri" pitchFamily="34" charset="0"/>
              </a:rPr>
              <a:t>  *</a:t>
            </a:r>
          </a:p>
          <a:p>
            <a:pPr marL="414704" indent="-414704">
              <a:lnSpc>
                <a:spcPts val="2200"/>
              </a:lnSpc>
              <a:buClr>
                <a:srgbClr val="000000"/>
              </a:buClr>
              <a:buFont typeface="Wingdings" pitchFamily="2" charset="2"/>
              <a:buAutoNum type="arabicPeriod"/>
              <a:defRPr/>
            </a:pPr>
            <a:r>
              <a:rPr lang="fr-CA" sz="2215" dirty="0">
                <a:solidFill>
                  <a:srgbClr val="000000"/>
                </a:solidFill>
                <a:latin typeface="Calibri" pitchFamily="34" charset="0"/>
                <a:cs typeface="Calibri" pitchFamily="34" charset="0"/>
              </a:rPr>
              <a:t>S’arranger avec les moyens du bord</a:t>
            </a:r>
            <a:r>
              <a:rPr lang="fr-CA" sz="2215" dirty="0">
                <a:solidFill>
                  <a:srgbClr val="FF3300"/>
                </a:solidFill>
                <a:latin typeface="Calibri" pitchFamily="34" charset="0"/>
                <a:cs typeface="Calibri" pitchFamily="34" charset="0"/>
              </a:rPr>
              <a:t> </a:t>
            </a:r>
            <a:r>
              <a:rPr lang="en-US" sz="2215" dirty="0">
                <a:solidFill>
                  <a:srgbClr val="FF3300"/>
                </a:solidFill>
                <a:latin typeface="Calibri" pitchFamily="34" charset="0"/>
                <a:cs typeface="Calibri" pitchFamily="34" charset="0"/>
              </a:rPr>
              <a:t>(«</a:t>
            </a:r>
            <a:r>
              <a:rPr lang="en-US" sz="2215" i="1" dirty="0">
                <a:solidFill>
                  <a:srgbClr val="FF3300"/>
                </a:solidFill>
                <a:latin typeface="Calibri" pitchFamily="34" charset="0"/>
                <a:cs typeface="Calibri" pitchFamily="34" charset="0"/>
              </a:rPr>
              <a:t>Making do»</a:t>
            </a:r>
            <a:r>
              <a:rPr lang="en-US" sz="2215" dirty="0">
                <a:solidFill>
                  <a:srgbClr val="FF3300"/>
                </a:solidFill>
                <a:latin typeface="Calibri" pitchFamily="34" charset="0"/>
                <a:cs typeface="Calibri" pitchFamily="34" charset="0"/>
              </a:rPr>
              <a:t>) </a:t>
            </a:r>
            <a:r>
              <a:rPr lang="en-US" sz="2215" dirty="0">
                <a:solidFill>
                  <a:schemeClr val="accent6">
                    <a:lumMod val="50000"/>
                  </a:schemeClr>
                </a:solidFill>
                <a:latin typeface="Calibri" pitchFamily="34" charset="0"/>
                <a:cs typeface="Calibri" pitchFamily="34" charset="0"/>
              </a:rPr>
              <a:t>*</a:t>
            </a:r>
            <a:r>
              <a:rPr lang="en-US" sz="2215" dirty="0">
                <a:solidFill>
                  <a:srgbClr val="000000"/>
                </a:solidFill>
                <a:latin typeface="Calibri" pitchFamily="34" charset="0"/>
                <a:cs typeface="Calibri" pitchFamily="34" charset="0"/>
              </a:rPr>
              <a:t> </a:t>
            </a:r>
          </a:p>
          <a:p>
            <a:pPr marL="414704" indent="-414704">
              <a:lnSpc>
                <a:spcPts val="2200"/>
              </a:lnSpc>
              <a:buClr>
                <a:srgbClr val="000000"/>
              </a:buClr>
              <a:buFont typeface="Wingdings" pitchFamily="2" charset="2"/>
              <a:buAutoNum type="arabicPeriod"/>
              <a:defRPr/>
            </a:pPr>
            <a:r>
              <a:rPr lang="en-US" sz="2215" i="1" dirty="0">
                <a:solidFill>
                  <a:srgbClr val="FF3300"/>
                </a:solidFill>
                <a:latin typeface="Calibri" pitchFamily="34" charset="0"/>
                <a:cs typeface="Calibri" pitchFamily="34" charset="0"/>
              </a:rPr>
              <a:t>Résistance au changement </a:t>
            </a:r>
            <a:r>
              <a:rPr lang="en-US" sz="2215" i="1" dirty="0">
                <a:solidFill>
                  <a:schemeClr val="accent6">
                    <a:lumMod val="50000"/>
                  </a:schemeClr>
                </a:solidFill>
                <a:latin typeface="Calibri" pitchFamily="34" charset="0"/>
                <a:cs typeface="Calibri" pitchFamily="34" charset="0"/>
              </a:rPr>
              <a:t>**</a:t>
            </a:r>
          </a:p>
          <a:p>
            <a:pPr marL="414704" indent="-414704">
              <a:lnSpc>
                <a:spcPts val="2200"/>
              </a:lnSpc>
              <a:buClr>
                <a:srgbClr val="000000"/>
              </a:buClr>
              <a:buFont typeface="Wingdings" pitchFamily="2" charset="2"/>
              <a:buAutoNum type="arabicPeriod"/>
              <a:defRPr/>
            </a:pPr>
            <a:r>
              <a:rPr lang="en-US" sz="2215" i="1" dirty="0">
                <a:solidFill>
                  <a:srgbClr val="FF3300"/>
                </a:solidFill>
                <a:latin typeface="Calibri" pitchFamily="34" charset="0"/>
                <a:cs typeface="Calibri" pitchFamily="34" charset="0"/>
              </a:rPr>
              <a:t> </a:t>
            </a:r>
            <a:r>
              <a:rPr lang="fr-CA" sz="2215" i="1" dirty="0">
                <a:solidFill>
                  <a:srgbClr val="FF3300"/>
                </a:solidFill>
                <a:latin typeface="Calibri" pitchFamily="34" charset="0"/>
                <a:cs typeface="Calibri" pitchFamily="34" charset="0"/>
              </a:rPr>
              <a:t>Non-gestion </a:t>
            </a:r>
            <a:r>
              <a:rPr lang="en-US" sz="2215" i="1" dirty="0">
                <a:solidFill>
                  <a:srgbClr val="FF3300"/>
                </a:solidFill>
                <a:latin typeface="Calibri" pitchFamily="34" charset="0"/>
                <a:cs typeface="Calibri" pitchFamily="34" charset="0"/>
              </a:rPr>
              <a:t>des perceptions </a:t>
            </a:r>
            <a:r>
              <a:rPr lang="en-US" sz="2215" i="1" dirty="0">
                <a:solidFill>
                  <a:schemeClr val="accent6">
                    <a:lumMod val="50000"/>
                  </a:schemeClr>
                </a:solidFill>
                <a:latin typeface="Calibri" pitchFamily="34" charset="0"/>
                <a:cs typeface="Calibri" pitchFamily="34" charset="0"/>
              </a:rPr>
              <a:t>***</a:t>
            </a:r>
          </a:p>
          <a:p>
            <a:pPr marL="316523" indent="-316523">
              <a:lnSpc>
                <a:spcPts val="2200"/>
              </a:lnSpc>
              <a:spcBef>
                <a:spcPct val="20000"/>
              </a:spcBef>
              <a:buClr>
                <a:schemeClr val="hlink"/>
              </a:buClr>
              <a:defRPr/>
            </a:pPr>
            <a:endParaRPr lang="en-US" sz="555" dirty="0">
              <a:solidFill>
                <a:srgbClr val="000000"/>
              </a:solidFill>
              <a:latin typeface="Calibri" pitchFamily="34" charset="0"/>
              <a:cs typeface="Calibri" pitchFamily="34" charset="0"/>
            </a:endParaRPr>
          </a:p>
          <a:p>
            <a:pPr marL="316523" indent="-316523">
              <a:lnSpc>
                <a:spcPts val="2200"/>
              </a:lnSpc>
              <a:spcBef>
                <a:spcPct val="20000"/>
              </a:spcBef>
              <a:buClr>
                <a:schemeClr val="hlink"/>
              </a:buClr>
              <a:defRPr/>
            </a:pPr>
            <a:r>
              <a:rPr lang="en-US" sz="1292" b="1" dirty="0">
                <a:solidFill>
                  <a:srgbClr val="000000"/>
                </a:solidFill>
                <a:latin typeface="Calibri" pitchFamily="34" charset="0"/>
                <a:cs typeface="Calibri" pitchFamily="34" charset="0"/>
              </a:rPr>
              <a:t>       * Howell, </a:t>
            </a:r>
            <a:r>
              <a:rPr lang="en-US" sz="1292" b="1" dirty="0" err="1">
                <a:solidFill>
                  <a:srgbClr val="000000"/>
                </a:solidFill>
                <a:latin typeface="Calibri" pitchFamily="34" charset="0"/>
                <a:cs typeface="Calibri" pitchFamily="34" charset="0"/>
              </a:rPr>
              <a:t>Koskela</a:t>
            </a:r>
            <a:r>
              <a:rPr lang="en-US" sz="1292" b="1" dirty="0">
                <a:solidFill>
                  <a:srgbClr val="000000"/>
                </a:solidFill>
                <a:latin typeface="Calibri" pitchFamily="34" charset="0"/>
                <a:cs typeface="Calibri" pitchFamily="34" charset="0"/>
              </a:rPr>
              <a:t>, </a:t>
            </a:r>
            <a:r>
              <a:rPr lang="en-US" sz="1292" b="1" dirty="0" err="1">
                <a:solidFill>
                  <a:srgbClr val="000000"/>
                </a:solidFill>
                <a:latin typeface="Calibri" pitchFamily="34" charset="0"/>
                <a:cs typeface="Calibri" pitchFamily="34" charset="0"/>
              </a:rPr>
              <a:t>Macomber</a:t>
            </a:r>
            <a:r>
              <a:rPr lang="en-US" sz="1292" b="1" dirty="0">
                <a:solidFill>
                  <a:srgbClr val="000000"/>
                </a:solidFill>
                <a:latin typeface="Calibri" pitchFamily="34" charset="0"/>
                <a:cs typeface="Calibri" pitchFamily="34" charset="0"/>
              </a:rPr>
              <a:t>, ** </a:t>
            </a:r>
            <a:r>
              <a:rPr lang="en-US" sz="1292" b="1" i="1" dirty="0">
                <a:solidFill>
                  <a:schemeClr val="accent6">
                    <a:lumMod val="50000"/>
                  </a:schemeClr>
                </a:solidFill>
                <a:latin typeface="Calibri" pitchFamily="34" charset="0"/>
                <a:cs typeface="Calibri" pitchFamily="34" charset="0"/>
              </a:rPr>
              <a:t>Norman </a:t>
            </a:r>
            <a:r>
              <a:rPr lang="en-US" sz="1292" b="1" i="1" dirty="0" err="1">
                <a:solidFill>
                  <a:schemeClr val="accent6">
                    <a:lumMod val="50000"/>
                  </a:schemeClr>
                </a:solidFill>
                <a:latin typeface="Calibri" pitchFamily="34" charset="0"/>
                <a:cs typeface="Calibri" pitchFamily="34" charset="0"/>
              </a:rPr>
              <a:t>Bobek</a:t>
            </a:r>
            <a:r>
              <a:rPr lang="en-US" sz="1292" b="1" dirty="0">
                <a:solidFill>
                  <a:schemeClr val="accent6">
                    <a:lumMod val="50000"/>
                  </a:schemeClr>
                </a:solidFill>
                <a:latin typeface="Calibri" pitchFamily="34" charset="0"/>
                <a:cs typeface="Calibri" pitchFamily="34" charset="0"/>
              </a:rPr>
              <a:t> , *** Claude </a:t>
            </a:r>
            <a:r>
              <a:rPr lang="en-US" sz="1292" b="1" dirty="0" err="1">
                <a:solidFill>
                  <a:schemeClr val="accent6">
                    <a:lumMod val="50000"/>
                  </a:schemeClr>
                </a:solidFill>
                <a:latin typeface="Calibri" pitchFamily="34" charset="0"/>
                <a:cs typeface="Calibri" pitchFamily="34" charset="0"/>
              </a:rPr>
              <a:t>Emond</a:t>
            </a:r>
            <a:r>
              <a:rPr lang="en-US" sz="1292" b="1" dirty="0">
                <a:solidFill>
                  <a:schemeClr val="accent6">
                    <a:lumMod val="50000"/>
                  </a:schemeClr>
                </a:solidFill>
                <a:latin typeface="Calibri" pitchFamily="34" charset="0"/>
                <a:cs typeface="Calibri" pitchFamily="34" charset="0"/>
              </a:rPr>
              <a:t> </a:t>
            </a:r>
          </a:p>
          <a:p>
            <a:pPr marL="316523" indent="-316523">
              <a:lnSpc>
                <a:spcPts val="2200"/>
              </a:lnSpc>
              <a:spcBef>
                <a:spcPct val="20000"/>
              </a:spcBef>
              <a:buClr>
                <a:schemeClr val="hlink"/>
              </a:buClr>
              <a:defRPr/>
            </a:pPr>
            <a:r>
              <a:rPr lang="en-US" sz="1292" b="1" dirty="0">
                <a:solidFill>
                  <a:schemeClr val="accent6">
                    <a:lumMod val="50000"/>
                  </a:schemeClr>
                </a:solidFill>
                <a:latin typeface="Calibri" pitchFamily="34" charset="0"/>
                <a:cs typeface="Calibri" pitchFamily="34" charset="0"/>
              </a:rPr>
              <a:t>          </a:t>
            </a:r>
            <a:r>
              <a:rPr lang="en-US" sz="1108" dirty="0">
                <a:solidFill>
                  <a:srgbClr val="000000"/>
                </a:solidFill>
                <a:latin typeface="Calibri" pitchFamily="34" charset="0"/>
                <a:cs typeface="Calibri" pitchFamily="34" charset="0"/>
              </a:rPr>
              <a:t>(</a:t>
            </a:r>
            <a:r>
              <a:rPr lang="en-US" sz="1108" dirty="0" err="1">
                <a:solidFill>
                  <a:srgbClr val="000000"/>
                </a:solidFill>
                <a:latin typeface="Calibri" pitchFamily="34" charset="0"/>
                <a:cs typeface="Calibri" pitchFamily="34" charset="0"/>
              </a:rPr>
              <a:t>traduit</a:t>
            </a:r>
            <a:r>
              <a:rPr lang="en-US" sz="1108" dirty="0">
                <a:solidFill>
                  <a:srgbClr val="000000"/>
                </a:solidFill>
                <a:latin typeface="Calibri" pitchFamily="34" charset="0"/>
                <a:cs typeface="Calibri" pitchFamily="34" charset="0"/>
              </a:rPr>
              <a:t> et </a:t>
            </a:r>
            <a:r>
              <a:rPr lang="en-US" sz="1108" dirty="0" err="1">
                <a:solidFill>
                  <a:srgbClr val="000000"/>
                </a:solidFill>
                <a:latin typeface="Calibri" pitchFamily="34" charset="0"/>
                <a:cs typeface="Calibri" pitchFamily="34" charset="0"/>
              </a:rPr>
              <a:t>adapté</a:t>
            </a:r>
            <a:r>
              <a:rPr lang="en-US" sz="1108" dirty="0">
                <a:solidFill>
                  <a:srgbClr val="000000"/>
                </a:solidFill>
                <a:latin typeface="Calibri" pitchFamily="34" charset="0"/>
                <a:cs typeface="Calibri" pitchFamily="34" charset="0"/>
              </a:rPr>
              <a:t> par C. </a:t>
            </a:r>
            <a:r>
              <a:rPr lang="en-US" sz="1108" dirty="0" err="1">
                <a:solidFill>
                  <a:srgbClr val="000000"/>
                </a:solidFill>
                <a:latin typeface="Calibri" pitchFamily="34" charset="0"/>
                <a:cs typeface="Calibri" pitchFamily="34" charset="0"/>
              </a:rPr>
              <a:t>Emond</a:t>
            </a:r>
            <a:r>
              <a:rPr lang="en-US" sz="1108" dirty="0">
                <a:solidFill>
                  <a:srgbClr val="000000"/>
                </a:solidFill>
                <a:latin typeface="Calibri" pitchFamily="34" charset="0"/>
                <a:cs typeface="Calibri" pitchFamily="34" charset="0"/>
              </a:rPr>
              <a:t>)</a:t>
            </a:r>
            <a:endParaRPr lang="en-CA" sz="1477" dirty="0">
              <a:solidFill>
                <a:srgbClr val="000000"/>
              </a:solidFill>
              <a:latin typeface="Calibri" pitchFamily="34" charset="0"/>
              <a:cs typeface="Calibri" pitchFamily="34" charset="0"/>
            </a:endParaRPr>
          </a:p>
        </p:txBody>
      </p:sp>
      <p:sp>
        <p:nvSpPr>
          <p:cNvPr id="40963" name="Rectangle 709">
            <a:extLst>
              <a:ext uri="{FF2B5EF4-FFF2-40B4-BE49-F238E27FC236}">
                <a16:creationId xmlns:a16="http://schemas.microsoft.com/office/drawing/2014/main" id="{887E2F91-BE98-4714-AF49-0DEB4DBF572A}"/>
              </a:ext>
            </a:extLst>
          </p:cNvPr>
          <p:cNvSpPr>
            <a:spLocks noChangeArrowheads="1"/>
          </p:cNvSpPr>
          <p:nvPr/>
        </p:nvSpPr>
        <p:spPr bwMode="auto">
          <a:xfrm>
            <a:off x="1616075" y="852488"/>
            <a:ext cx="88344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nchor="ctr"/>
          <a:lstStyle>
            <a:lvl1pPr algn="l">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gn="l">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gn="l">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gn="l">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gn="l">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eaLnBrk="1" hangingPunct="1">
              <a:spcBef>
                <a:spcPct val="0"/>
              </a:spcBef>
              <a:buClrTx/>
              <a:buSzTx/>
              <a:buFontTx/>
              <a:buNone/>
              <a:defRPr/>
            </a:pPr>
            <a:r>
              <a:rPr lang="fr-CA" altLang="fr-FR" sz="2585" b="1" dirty="0">
                <a:solidFill>
                  <a:srgbClr val="000000"/>
                </a:solidFill>
              </a:rPr>
              <a:t>Constats du LEAN Project Management</a:t>
            </a:r>
          </a:p>
        </p:txBody>
      </p:sp>
      <p:sp>
        <p:nvSpPr>
          <p:cNvPr id="40964" name="Rectangle 4">
            <a:extLst>
              <a:ext uri="{FF2B5EF4-FFF2-40B4-BE49-F238E27FC236}">
                <a16:creationId xmlns:a16="http://schemas.microsoft.com/office/drawing/2014/main" id="{D2F7A361-8E93-4219-B4D8-0557E09AECF7}"/>
              </a:ext>
            </a:extLst>
          </p:cNvPr>
          <p:cNvSpPr>
            <a:spLocks noChangeArrowheads="1"/>
          </p:cNvSpPr>
          <p:nvPr/>
        </p:nvSpPr>
        <p:spPr bwMode="auto">
          <a:xfrm>
            <a:off x="1616076" y="95250"/>
            <a:ext cx="90519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nchor="b"/>
          <a:lstStyle>
            <a:lvl1pPr algn="l">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gn="l">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gn="l">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gn="l">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gn="l">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eaLnBrk="1" hangingPunct="1">
              <a:lnSpc>
                <a:spcPct val="80000"/>
              </a:lnSpc>
              <a:spcBef>
                <a:spcPct val="0"/>
              </a:spcBef>
              <a:buClrTx/>
              <a:buSzTx/>
              <a:buFontTx/>
              <a:buNone/>
              <a:defRPr/>
            </a:pPr>
            <a:r>
              <a:rPr lang="fr-CA" altLang="fr-FR" sz="2585" b="1" dirty="0"/>
              <a:t>Les intérêts, les comportements et les bénéfices intangibles</a:t>
            </a:r>
          </a:p>
        </p:txBody>
      </p:sp>
    </p:spTree>
    <p:extLst>
      <p:ext uri="{BB962C8B-B14F-4D97-AF65-F5344CB8AC3E}">
        <p14:creationId xmlns:p14="http://schemas.microsoft.com/office/powerpoint/2010/main" val="75796631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1876426" y="1020764"/>
            <a:ext cx="7686675" cy="55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5" tIns="49517" rIns="99035" bIns="49517">
            <a:spAutoFit/>
          </a:bodyPr>
          <a:lstStyle>
            <a:lvl1pPr marL="342900" indent="-342900">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indent="-401638">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marL="0" lvl="1">
              <a:lnSpc>
                <a:spcPct val="115000"/>
              </a:lnSpc>
              <a:spcBef>
                <a:spcPct val="0"/>
              </a:spcBef>
              <a:spcAft>
                <a:spcPts val="100"/>
              </a:spcAft>
              <a:buClrTx/>
              <a:buNone/>
            </a:pPr>
            <a:r>
              <a:rPr lang="fr-CA" altLang="fr-FR" b="1" dirty="0">
                <a:solidFill>
                  <a:srgbClr val="002060"/>
                </a:solidFill>
                <a:latin typeface="Arial" panose="020B0604020202020204" pitchFamily="34" charset="0"/>
                <a:cs typeface="Arial" panose="020B0604020202020204" pitchFamily="34" charset="0"/>
              </a:rPr>
              <a:t>Utilisation de la </a:t>
            </a:r>
            <a:r>
              <a:rPr lang="fr-CA" altLang="fr-FR" b="1" dirty="0" err="1">
                <a:solidFill>
                  <a:srgbClr val="002060"/>
                </a:solidFill>
                <a:latin typeface="Arial" panose="020B0604020202020204" pitchFamily="34" charset="0"/>
                <a:cs typeface="Arial" panose="020B0604020202020204" pitchFamily="34" charset="0"/>
              </a:rPr>
              <a:t>SDP</a:t>
            </a:r>
            <a:r>
              <a:rPr lang="fr-CA" altLang="fr-FR" b="1" dirty="0">
                <a:solidFill>
                  <a:srgbClr val="002060"/>
                </a:solidFill>
                <a:latin typeface="Arial" panose="020B0604020202020204" pitchFamily="34" charset="0"/>
                <a:cs typeface="Arial" panose="020B0604020202020204" pitchFamily="34" charset="0"/>
              </a:rPr>
              <a:t>/du «</a:t>
            </a:r>
            <a:r>
              <a:rPr lang="fr-CA" altLang="fr-FR" sz="2800" b="1" dirty="0" err="1">
                <a:solidFill>
                  <a:srgbClr val="002060"/>
                </a:solidFill>
                <a:latin typeface="Arial" panose="020B0604020202020204" pitchFamily="34" charset="0"/>
                <a:cs typeface="Arial" panose="020B0604020202020204" pitchFamily="34" charset="0"/>
              </a:rPr>
              <a:t>StoryBoard</a:t>
            </a:r>
            <a:r>
              <a:rPr lang="fr-CA" altLang="fr-FR" b="1" dirty="0">
                <a:solidFill>
                  <a:srgbClr val="002060"/>
                </a:solidFill>
                <a:latin typeface="Arial" panose="020B0604020202020204" pitchFamily="34" charset="0"/>
                <a:cs typeface="Arial" panose="020B0604020202020204" pitchFamily="34" charset="0"/>
              </a:rPr>
              <a:t>»</a:t>
            </a:r>
          </a:p>
        </p:txBody>
      </p:sp>
      <p:pic>
        <p:nvPicPr>
          <p:cNvPr id="250883" name="Picture 2" descr="C:\Users\claude\Dropbox\Revision\Claude - HEC\images claude\MockedTask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1660526"/>
            <a:ext cx="2998788"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563" y="4202114"/>
            <a:ext cx="2684462" cy="16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85" name="ZoneTexte 5"/>
          <p:cNvSpPr txBox="1">
            <a:spLocks noChangeArrowheads="1"/>
          </p:cNvSpPr>
          <p:nvPr/>
        </p:nvSpPr>
        <p:spPr bwMode="auto">
          <a:xfrm>
            <a:off x="5991225" y="4583114"/>
            <a:ext cx="43640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5" tIns="49517" rIns="99035" bIns="49517">
            <a:spAutoFit/>
          </a:bodyPr>
          <a:lstStyle>
            <a:lvl1pPr>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eaLnBrk="1" hangingPunct="1">
              <a:lnSpc>
                <a:spcPct val="100000"/>
              </a:lnSpc>
              <a:spcBef>
                <a:spcPct val="0"/>
              </a:spcBef>
              <a:buClrTx/>
              <a:buSzTx/>
              <a:buFontTx/>
              <a:buNone/>
            </a:pPr>
            <a:r>
              <a:rPr lang="en-CA" altLang="fr-FR" sz="2000" b="1" dirty="0" err="1">
                <a:latin typeface="Arial" panose="020B0604020202020204" pitchFamily="34" charset="0"/>
                <a:cs typeface="Arial" panose="020B0604020202020204" pitchFamily="34" charset="0"/>
              </a:rPr>
              <a:t>COULEUR</a:t>
            </a:r>
            <a:r>
              <a:rPr lang="en-CA" altLang="fr-FR" sz="2000" b="1" dirty="0">
                <a:latin typeface="Arial" panose="020B0604020202020204" pitchFamily="34" charset="0"/>
                <a:cs typeface="Arial" panose="020B0604020202020204" pitchFamily="34" charset="0"/>
              </a:rPr>
              <a:t>=</a:t>
            </a:r>
            <a:r>
              <a:rPr lang="en-CA" altLang="fr-FR" sz="2000" b="1" dirty="0" err="1">
                <a:latin typeface="Arial" panose="020B0604020202020204" pitchFamily="34" charset="0"/>
                <a:cs typeface="Arial" panose="020B0604020202020204" pitchFamily="34" charset="0"/>
              </a:rPr>
              <a:t>AVANCEMENT</a:t>
            </a:r>
            <a:r>
              <a:rPr lang="en-CA" altLang="fr-FR" sz="2000" b="1" dirty="0">
                <a:latin typeface="Arial" panose="020B0604020202020204" pitchFamily="34" charset="0"/>
                <a:cs typeface="Arial" panose="020B0604020202020204" pitchFamily="34" charset="0"/>
              </a:rPr>
              <a:t> </a:t>
            </a:r>
            <a:r>
              <a:rPr lang="en-CA" altLang="fr-FR" sz="2000" b="1" dirty="0" err="1">
                <a:latin typeface="Arial" panose="020B0604020202020204" pitchFamily="34" charset="0"/>
                <a:cs typeface="Arial" panose="020B0604020202020204" pitchFamily="34" charset="0"/>
              </a:rPr>
              <a:t>ou</a:t>
            </a:r>
            <a:r>
              <a:rPr lang="en-CA" altLang="fr-FR" sz="2000" b="1" dirty="0">
                <a:latin typeface="Arial" panose="020B0604020202020204" pitchFamily="34" charset="0"/>
                <a:cs typeface="Arial" panose="020B0604020202020204" pitchFamily="34" charset="0"/>
              </a:rPr>
              <a:t> </a:t>
            </a:r>
            <a:r>
              <a:rPr lang="en-CA" altLang="fr-FR" sz="2000" b="1" dirty="0" err="1">
                <a:latin typeface="Arial" panose="020B0604020202020204" pitchFamily="34" charset="0"/>
                <a:cs typeface="Arial" panose="020B0604020202020204" pitchFamily="34" charset="0"/>
              </a:rPr>
              <a:t>PRIORITÉ</a:t>
            </a:r>
            <a:r>
              <a:rPr lang="en-CA" altLang="fr-FR" sz="2000" b="1" dirty="0">
                <a:latin typeface="Arial" panose="020B0604020202020204" pitchFamily="34" charset="0"/>
                <a:cs typeface="Arial" panose="020B0604020202020204" pitchFamily="34" charset="0"/>
              </a:rPr>
              <a:t> </a:t>
            </a:r>
            <a:r>
              <a:rPr lang="en-CA" altLang="fr-FR" sz="2000" b="1" dirty="0" err="1">
                <a:latin typeface="Arial" panose="020B0604020202020204" pitchFamily="34" charset="0"/>
                <a:cs typeface="Arial" panose="020B0604020202020204" pitchFamily="34" charset="0"/>
              </a:rPr>
              <a:t>ou</a:t>
            </a:r>
            <a:r>
              <a:rPr lang="en-CA" altLang="fr-FR" sz="2000" b="1" dirty="0">
                <a:latin typeface="Arial" panose="020B0604020202020204" pitchFamily="34" charset="0"/>
                <a:cs typeface="Arial" panose="020B0604020202020204" pitchFamily="34" charset="0"/>
              </a:rPr>
              <a:t> </a:t>
            </a:r>
            <a:r>
              <a:rPr lang="en-CA" altLang="fr-FR" sz="2000" b="1" dirty="0" err="1">
                <a:latin typeface="Arial" panose="020B0604020202020204" pitchFamily="34" charset="0"/>
                <a:cs typeface="Arial" panose="020B0604020202020204" pitchFamily="34" charset="0"/>
              </a:rPr>
              <a:t>STATUT</a:t>
            </a:r>
            <a:r>
              <a:rPr lang="en-CA" altLang="fr-FR" sz="2000" b="1" dirty="0">
                <a:latin typeface="Arial" panose="020B0604020202020204" pitchFamily="34" charset="0"/>
                <a:cs typeface="Arial" panose="020B0604020202020204" pitchFamily="34" charset="0"/>
              </a:rPr>
              <a:t> </a:t>
            </a:r>
            <a:r>
              <a:rPr lang="en-CA" altLang="fr-FR" sz="1200" b="1" dirty="0">
                <a:latin typeface="Arial" panose="020B0604020202020204" pitchFamily="34" charset="0"/>
                <a:cs typeface="Arial" panose="020B0604020202020204" pitchFamily="34" charset="0"/>
              </a:rPr>
              <a:t>(</a:t>
            </a:r>
            <a:r>
              <a:rPr lang="en-CA" altLang="fr-FR" sz="1200" b="1" dirty="0" err="1">
                <a:latin typeface="Arial" panose="020B0604020202020204" pitchFamily="34" charset="0"/>
                <a:cs typeface="Arial" panose="020B0604020202020204" pitchFamily="34" charset="0"/>
              </a:rPr>
              <a:t>JAUNE</a:t>
            </a:r>
            <a:r>
              <a:rPr lang="en-CA" altLang="fr-FR" sz="1200" b="1" dirty="0">
                <a:latin typeface="Arial" panose="020B0604020202020204" pitchFamily="34" charset="0"/>
                <a:cs typeface="Arial" panose="020B0604020202020204" pitchFamily="34" charset="0"/>
              </a:rPr>
              <a:t>, ROUGE, </a:t>
            </a:r>
            <a:r>
              <a:rPr lang="en-CA" altLang="fr-FR" sz="1200" b="1" dirty="0" err="1">
                <a:latin typeface="Arial" panose="020B0604020202020204" pitchFamily="34" charset="0"/>
                <a:cs typeface="Arial" panose="020B0604020202020204" pitchFamily="34" charset="0"/>
              </a:rPr>
              <a:t>VERT</a:t>
            </a:r>
            <a:r>
              <a:rPr lang="en-CA" altLang="fr-FR" sz="1200" b="1" dirty="0">
                <a:latin typeface="Arial" panose="020B0604020202020204" pitchFamily="34" charset="0"/>
                <a:cs typeface="Arial" panose="020B0604020202020204" pitchFamily="34" charset="0"/>
              </a:rPr>
              <a:t>)</a:t>
            </a:r>
            <a:r>
              <a:rPr lang="en-CA" altLang="fr-FR" sz="2000" b="1" dirty="0">
                <a:latin typeface="Arial" panose="020B0604020202020204" pitchFamily="34" charset="0"/>
                <a:cs typeface="Arial" panose="020B0604020202020204" pitchFamily="34" charset="0"/>
              </a:rPr>
              <a:t> </a:t>
            </a:r>
            <a:r>
              <a:rPr lang="en-CA" altLang="fr-FR" sz="2000" b="1" dirty="0" err="1">
                <a:latin typeface="Arial" panose="020B0604020202020204" pitchFamily="34" charset="0"/>
                <a:cs typeface="Arial" panose="020B0604020202020204" pitchFamily="34" charset="0"/>
              </a:rPr>
              <a:t>ou</a:t>
            </a:r>
            <a:r>
              <a:rPr lang="en-CA" altLang="fr-FR" sz="2000" b="1" dirty="0">
                <a:latin typeface="Arial" panose="020B0604020202020204" pitchFamily="34" charset="0"/>
                <a:cs typeface="Arial" panose="020B0604020202020204" pitchFamily="34" charset="0"/>
              </a:rPr>
              <a:t> </a:t>
            </a:r>
            <a:r>
              <a:rPr lang="en-CA" altLang="fr-FR" sz="2000" b="1" dirty="0" err="1">
                <a:latin typeface="Arial" panose="020B0604020202020204" pitchFamily="34" charset="0"/>
                <a:cs typeface="Arial" panose="020B0604020202020204" pitchFamily="34" charset="0"/>
              </a:rPr>
              <a:t>EXÉCUTANT</a:t>
            </a:r>
            <a:r>
              <a:rPr lang="en-CA" altLang="fr-FR" sz="2000" b="1" dirty="0">
                <a:latin typeface="Arial" panose="020B0604020202020204" pitchFamily="34" charset="0"/>
                <a:cs typeface="Arial" panose="020B0604020202020204" pitchFamily="34" charset="0"/>
              </a:rPr>
              <a:t> (QUI) …….</a:t>
            </a:r>
            <a:r>
              <a:rPr lang="en-CA" altLang="fr-FR" sz="2000" b="1" dirty="0" err="1">
                <a:latin typeface="Arial" panose="020B0604020202020204" pitchFamily="34" charset="0"/>
                <a:cs typeface="Arial" panose="020B0604020202020204" pitchFamily="34" charset="0"/>
              </a:rPr>
              <a:t>ou</a:t>
            </a:r>
            <a:r>
              <a:rPr lang="en-CA" altLang="fr-FR" sz="2000" b="1" dirty="0">
                <a:latin typeface="Arial" panose="020B0604020202020204" pitchFamily="34" charset="0"/>
                <a:cs typeface="Arial" panose="020B0604020202020204" pitchFamily="34" charset="0"/>
              </a:rPr>
              <a:t>  </a:t>
            </a:r>
            <a:r>
              <a:rPr lang="en-CA" altLang="fr-FR" sz="2000" b="1" dirty="0">
                <a:solidFill>
                  <a:srgbClr val="002060"/>
                </a:solidFill>
                <a:latin typeface="Arial" panose="020B0604020202020204" pitchFamily="34" charset="0"/>
                <a:cs typeface="Arial" panose="020B0604020202020204" pitchFamily="34" charset="0"/>
              </a:rPr>
              <a:t>CE QUE </a:t>
            </a:r>
            <a:r>
              <a:rPr lang="en-CA" altLang="fr-FR" sz="2000" b="1" dirty="0" err="1">
                <a:solidFill>
                  <a:srgbClr val="002060"/>
                </a:solidFill>
                <a:latin typeface="Arial" panose="020B0604020202020204" pitchFamily="34" charset="0"/>
                <a:cs typeface="Arial" panose="020B0604020202020204" pitchFamily="34" charset="0"/>
              </a:rPr>
              <a:t>VOUS</a:t>
            </a:r>
            <a:r>
              <a:rPr lang="en-CA" altLang="fr-FR" sz="2000" b="1" dirty="0">
                <a:solidFill>
                  <a:srgbClr val="002060"/>
                </a:solidFill>
                <a:latin typeface="Arial" panose="020B0604020202020204" pitchFamily="34" charset="0"/>
                <a:cs typeface="Arial" panose="020B0604020202020204" pitchFamily="34" charset="0"/>
              </a:rPr>
              <a:t> </a:t>
            </a:r>
            <a:r>
              <a:rPr lang="en-CA" altLang="fr-FR" sz="2000" b="1" dirty="0" err="1">
                <a:solidFill>
                  <a:srgbClr val="002060"/>
                </a:solidFill>
                <a:latin typeface="Arial" panose="020B0604020202020204" pitchFamily="34" charset="0"/>
                <a:cs typeface="Arial" panose="020B0604020202020204" pitchFamily="34" charset="0"/>
              </a:rPr>
              <a:t>VOULEZ</a:t>
            </a:r>
            <a:endParaRPr lang="fr-CA" altLang="fr-FR" sz="1200" b="1" dirty="0">
              <a:solidFill>
                <a:srgbClr val="002060"/>
              </a:solidFill>
              <a:latin typeface="Arial" panose="020B0604020202020204" pitchFamily="34" charset="0"/>
              <a:cs typeface="Arial" panose="020B0604020202020204" pitchFamily="34" charset="0"/>
            </a:endParaRPr>
          </a:p>
        </p:txBody>
      </p:sp>
      <p:pic>
        <p:nvPicPr>
          <p:cNvPr id="250886" name="Picture 3" descr="C:\Users\claude\Dropbox\Revision\Claude - HEC\images claude\Summer-of-Bob1.jpg"/>
          <p:cNvPicPr>
            <a:picLocks noChangeAspect="1" noChangeArrowheads="1"/>
          </p:cNvPicPr>
          <p:nvPr/>
        </p:nvPicPr>
        <p:blipFill>
          <a:blip r:embed="rId5">
            <a:extLst>
              <a:ext uri="{28A0092B-C50C-407E-A947-70E740481C1C}">
                <a14:useLocalDpi xmlns:a14="http://schemas.microsoft.com/office/drawing/2010/main" val="0"/>
              </a:ext>
            </a:extLst>
          </a:blip>
          <a:srcRect t="11650" b="4601"/>
          <a:stretch>
            <a:fillRect/>
          </a:stretch>
        </p:blipFill>
        <p:spPr bwMode="auto">
          <a:xfrm>
            <a:off x="6164264" y="1660526"/>
            <a:ext cx="35782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2">
            <a:extLst>
              <a:ext uri="{FF2B5EF4-FFF2-40B4-BE49-F238E27FC236}">
                <a16:creationId xmlns:a16="http://schemas.microsoft.com/office/drawing/2014/main" id="{147987B8-3477-4D3B-BF2E-0EDCCFD25073}"/>
              </a:ext>
            </a:extLst>
          </p:cNvPr>
          <p:cNvSpPr>
            <a:spLocks noGrp="1" noChangeArrowheads="1"/>
          </p:cNvSpPr>
          <p:nvPr>
            <p:ph type="title"/>
          </p:nvPr>
        </p:nvSpPr>
        <p:spPr>
          <a:xfrm>
            <a:off x="1595439" y="201613"/>
            <a:ext cx="8791575" cy="500062"/>
          </a:xfrm>
        </p:spPr>
        <p:txBody>
          <a:bodyPr/>
          <a:lstStyle/>
          <a:p>
            <a:pPr>
              <a:defRPr/>
            </a:pPr>
            <a:r>
              <a:rPr lang="fr-CA" altLang="fr-FR" sz="2955" dirty="0"/>
              <a:t>Tableau de bord «Agile» </a:t>
            </a:r>
            <a:r>
              <a:rPr lang="fr-CA" altLang="fr-FR" dirty="0"/>
              <a:t>(SDP ou </a:t>
            </a:r>
            <a:r>
              <a:rPr lang="fr-CA" altLang="fr-FR" dirty="0" err="1"/>
              <a:t>StoryBoard</a:t>
            </a:r>
            <a:r>
              <a:rPr lang="fr-CA" altLang="fr-FR" dirty="0"/>
              <a:t>)</a:t>
            </a:r>
            <a:endParaRPr lang="fr-CA" altLang="fr-FR" sz="2955" dirty="0"/>
          </a:p>
        </p:txBody>
      </p:sp>
    </p:spTree>
    <p:extLst>
      <p:ext uri="{BB962C8B-B14F-4D97-AF65-F5344CB8AC3E}">
        <p14:creationId xmlns:p14="http://schemas.microsoft.com/office/powerpoint/2010/main" val="286542770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82920" y="742470"/>
            <a:ext cx="5056094" cy="369332"/>
          </a:xfrm>
          <a:prstGeom prst="rect">
            <a:avLst/>
          </a:prstGeom>
          <a:noFill/>
        </p:spPr>
        <p:txBody>
          <a:bodyPr wrap="square" rtlCol="0">
            <a:spAutoFit/>
          </a:bodyPr>
          <a:lstStyle/>
          <a:p>
            <a:r>
              <a:rPr lang="fr-FR" dirty="0" smtClean="0"/>
              <a:t>LES OUTILS</a:t>
            </a:r>
            <a:endParaRPr lang="fr-FR" dirty="0"/>
          </a:p>
        </p:txBody>
      </p:sp>
      <p:pic>
        <p:nvPicPr>
          <p:cNvPr id="4" name="Image 3"/>
          <p:cNvPicPr>
            <a:picLocks noChangeAspect="1"/>
          </p:cNvPicPr>
          <p:nvPr/>
        </p:nvPicPr>
        <p:blipFill>
          <a:blip r:embed="rId2"/>
          <a:stretch>
            <a:fillRect/>
          </a:stretch>
        </p:blipFill>
        <p:spPr>
          <a:xfrm>
            <a:off x="3436549" y="1643997"/>
            <a:ext cx="5478851" cy="4026955"/>
          </a:xfrm>
          <a:prstGeom prst="rect">
            <a:avLst/>
          </a:prstGeom>
        </p:spPr>
      </p:pic>
      <p:sp>
        <p:nvSpPr>
          <p:cNvPr id="3" name="ZoneTexte 2"/>
          <p:cNvSpPr txBox="1"/>
          <p:nvPr/>
        </p:nvSpPr>
        <p:spPr>
          <a:xfrm>
            <a:off x="3641272" y="898072"/>
            <a:ext cx="4669971" cy="646331"/>
          </a:xfrm>
          <a:prstGeom prst="rect">
            <a:avLst/>
          </a:prstGeom>
          <a:noFill/>
        </p:spPr>
        <p:txBody>
          <a:bodyPr wrap="square" rtlCol="0">
            <a:spAutoFit/>
          </a:bodyPr>
          <a:lstStyle/>
          <a:p>
            <a:r>
              <a:rPr lang="fr-FR" dirty="0" smtClean="0"/>
              <a:t>Le radiateur, ou  story </a:t>
            </a:r>
            <a:r>
              <a:rPr lang="fr-FR" dirty="0" err="1" smtClean="0"/>
              <a:t>board</a:t>
            </a:r>
            <a:r>
              <a:rPr lang="fr-FR" dirty="0" smtClean="0"/>
              <a:t>,  sous une autre forme</a:t>
            </a:r>
            <a:endParaRPr lang="fr-FR" dirty="0"/>
          </a:p>
        </p:txBody>
      </p:sp>
    </p:spTree>
    <p:extLst>
      <p:ext uri="{BB962C8B-B14F-4D97-AF65-F5344CB8AC3E}">
        <p14:creationId xmlns:p14="http://schemas.microsoft.com/office/powerpoint/2010/main" val="330794154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26DEDA6-8679-4328-B217-79B5F103C410}"/>
              </a:ext>
            </a:extLst>
          </p:cNvPr>
          <p:cNvSpPr>
            <a:spLocks noChangeArrowheads="1"/>
          </p:cNvSpPr>
          <p:nvPr>
            <p:custDataLst>
              <p:tags r:id="rId1"/>
            </p:custDataLst>
          </p:nvPr>
        </p:nvSpPr>
        <p:spPr bwMode="auto">
          <a:xfrm>
            <a:off x="2220686" y="1566864"/>
            <a:ext cx="7653565" cy="4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9035" tIns="49517" rIns="99035" bIns="49517">
            <a:spAutoFit/>
          </a:bodyPr>
          <a:lstStyle>
            <a:lvl1pPr algn="l">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gn="l">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gn="l">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gn="l">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gn="l">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algn="r" eaLnBrk="1" hangingPunct="1">
              <a:lnSpc>
                <a:spcPct val="100000"/>
              </a:lnSpc>
              <a:spcBef>
                <a:spcPct val="0"/>
              </a:spcBef>
              <a:buClrTx/>
              <a:buSzTx/>
              <a:buFontTx/>
              <a:buNone/>
              <a:defRPr/>
            </a:pPr>
            <a:r>
              <a:rPr lang="fr-FR" altLang="fr-FR" sz="2123" b="1" dirty="0"/>
              <a:t>Suivi à </a:t>
            </a:r>
            <a:r>
              <a:rPr lang="fr-FR" altLang="fr-FR" sz="2123" b="1" dirty="0" smtClean="0"/>
              <a:t>approuver, ou approuvé incluant </a:t>
            </a:r>
            <a:r>
              <a:rPr lang="fr-FR" altLang="fr-FR" sz="2123" b="1" dirty="0"/>
              <a:t>les «préoccupations»</a:t>
            </a:r>
            <a:endParaRPr lang="fr-CA" altLang="fr-FR" sz="2123" b="1" dirty="0"/>
          </a:p>
        </p:txBody>
      </p:sp>
      <p:pic>
        <p:nvPicPr>
          <p:cNvPr id="25293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063" y="1995489"/>
            <a:ext cx="724535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7">
            <a:extLst>
              <a:ext uri="{FF2B5EF4-FFF2-40B4-BE49-F238E27FC236}">
                <a16:creationId xmlns:a16="http://schemas.microsoft.com/office/drawing/2014/main" id="{18F4B583-3D1F-4542-A2A2-4D82161A407A}"/>
              </a:ext>
            </a:extLst>
          </p:cNvPr>
          <p:cNvSpPr>
            <a:spLocks noChangeArrowheads="1"/>
          </p:cNvSpPr>
          <p:nvPr/>
        </p:nvSpPr>
        <p:spPr bwMode="auto">
          <a:xfrm>
            <a:off x="1684949" y="474200"/>
            <a:ext cx="9906829" cy="109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35" tIns="49517" rIns="99035" bIns="49517">
            <a:spAutoFit/>
          </a:bodyPr>
          <a:lstStyle>
            <a:lvl1pPr marL="342900" indent="-342900" algn="l">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indent="-401638" algn="l">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gn="l">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gn="l">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gn="l">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marL="0" lvl="1">
              <a:lnSpc>
                <a:spcPct val="115000"/>
              </a:lnSpc>
              <a:spcBef>
                <a:spcPct val="0"/>
              </a:spcBef>
              <a:spcAft>
                <a:spcPts val="104"/>
              </a:spcAft>
              <a:buClrTx/>
              <a:buNone/>
              <a:defRPr/>
            </a:pPr>
            <a:r>
              <a:rPr lang="fr-CA" altLang="fr-FR" sz="2585" b="1" dirty="0">
                <a:solidFill>
                  <a:srgbClr val="7030A0"/>
                </a:solidFill>
                <a:latin typeface="Arial" panose="020B0604020202020204" pitchFamily="34" charset="0"/>
                <a:cs typeface="Arial" panose="020B0604020202020204" pitchFamily="34" charset="0"/>
              </a:rPr>
              <a:t>Utilisation de la SDP/du «</a:t>
            </a:r>
            <a:r>
              <a:rPr lang="fr-CA" altLang="fr-FR" sz="3047" b="1" dirty="0" err="1">
                <a:solidFill>
                  <a:srgbClr val="7030A0"/>
                </a:solidFill>
                <a:latin typeface="Arial" panose="020B0604020202020204" pitchFamily="34" charset="0"/>
                <a:cs typeface="Arial" panose="020B0604020202020204" pitchFamily="34" charset="0"/>
              </a:rPr>
              <a:t>StoryBoard</a:t>
            </a:r>
            <a:r>
              <a:rPr lang="fr-CA" altLang="fr-FR" sz="2585" b="1" dirty="0" smtClean="0">
                <a:solidFill>
                  <a:srgbClr val="7030A0"/>
                </a:solidFill>
                <a:latin typeface="Arial" panose="020B0604020202020204" pitchFamily="34" charset="0"/>
                <a:cs typeface="Arial" panose="020B0604020202020204" pitchFamily="34" charset="0"/>
              </a:rPr>
              <a:t>», vérifiez que tous les services ont les mêmes codes couleurs…</a:t>
            </a:r>
            <a:endParaRPr lang="fr-CA" altLang="fr-FR" sz="2585" b="1" dirty="0">
              <a:solidFill>
                <a:srgbClr val="7030A0"/>
              </a:solidFill>
              <a:latin typeface="Arial" panose="020B0604020202020204" pitchFamily="34" charset="0"/>
              <a:cs typeface="Arial" panose="020B0604020202020204" pitchFamily="34" charset="0"/>
            </a:endParaRPr>
          </a:p>
        </p:txBody>
      </p:sp>
      <p:sp>
        <p:nvSpPr>
          <p:cNvPr id="38917" name="Rectangle 2">
            <a:extLst>
              <a:ext uri="{FF2B5EF4-FFF2-40B4-BE49-F238E27FC236}">
                <a16:creationId xmlns:a16="http://schemas.microsoft.com/office/drawing/2014/main" id="{95CF00C5-8C87-4CE9-9432-3405FD1CFEFE}"/>
              </a:ext>
            </a:extLst>
          </p:cNvPr>
          <p:cNvSpPr>
            <a:spLocks noGrp="1" noChangeArrowheads="1"/>
          </p:cNvSpPr>
          <p:nvPr>
            <p:ph type="title"/>
          </p:nvPr>
        </p:nvSpPr>
        <p:spPr>
          <a:xfrm>
            <a:off x="1731964" y="146051"/>
            <a:ext cx="8789987" cy="500063"/>
          </a:xfrm>
        </p:spPr>
        <p:txBody>
          <a:bodyPr/>
          <a:lstStyle/>
          <a:p>
            <a:pPr>
              <a:defRPr/>
            </a:pPr>
            <a:r>
              <a:rPr lang="fr-CA" altLang="fr-FR" sz="2955" dirty="0"/>
              <a:t>Tableau de bord «Agile» </a:t>
            </a:r>
            <a:r>
              <a:rPr lang="fr-CA" altLang="fr-FR" dirty="0"/>
              <a:t>(SDP ou </a:t>
            </a:r>
            <a:r>
              <a:rPr lang="fr-CA" altLang="fr-FR" dirty="0" err="1"/>
              <a:t>StoryBoard</a:t>
            </a:r>
            <a:r>
              <a:rPr lang="fr-CA" altLang="fr-FR" dirty="0"/>
              <a:t>)</a:t>
            </a:r>
            <a:endParaRPr lang="fr-CA" altLang="fr-FR" sz="2955" dirty="0"/>
          </a:p>
        </p:txBody>
      </p:sp>
    </p:spTree>
    <p:extLst>
      <p:ext uri="{BB962C8B-B14F-4D97-AF65-F5344CB8AC3E}">
        <p14:creationId xmlns:p14="http://schemas.microsoft.com/office/powerpoint/2010/main" val="296686432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A56705A-EBB8-40C1-8D1E-E546DCE6C677}"/>
              </a:ext>
            </a:extLst>
          </p:cNvPr>
          <p:cNvSpPr>
            <a:spLocks noChangeArrowheads="1"/>
          </p:cNvSpPr>
          <p:nvPr/>
        </p:nvSpPr>
        <p:spPr bwMode="auto">
          <a:xfrm>
            <a:off x="2189164" y="923926"/>
            <a:ext cx="76866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5" tIns="49517" rIns="99035" bIns="49517">
            <a:spAutoFit/>
          </a:bodyPr>
          <a:lstStyle>
            <a:lvl1pPr marL="342900" indent="-342900" algn="l">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indent="-401638" algn="l">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gn="l">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gn="l">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gn="l">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marL="0" lvl="1">
              <a:lnSpc>
                <a:spcPct val="115000"/>
              </a:lnSpc>
              <a:spcBef>
                <a:spcPct val="0"/>
              </a:spcBef>
              <a:spcAft>
                <a:spcPts val="104"/>
              </a:spcAft>
              <a:buClrTx/>
              <a:buNone/>
              <a:defRPr/>
            </a:pPr>
            <a:r>
              <a:rPr lang="fr-CA" altLang="fr-FR" sz="2585" b="1">
                <a:solidFill>
                  <a:srgbClr val="FF0000"/>
                </a:solidFill>
              </a:rPr>
              <a:t>Utilisation de «</a:t>
            </a:r>
            <a:r>
              <a:rPr lang="fr-CA" altLang="fr-FR" sz="3047" b="1">
                <a:solidFill>
                  <a:srgbClr val="FF0000"/>
                </a:solidFill>
              </a:rPr>
              <a:t>Radars</a:t>
            </a:r>
            <a:r>
              <a:rPr lang="fr-CA" altLang="fr-FR" sz="2585" b="1">
                <a:solidFill>
                  <a:srgbClr val="FF0000"/>
                </a:solidFill>
              </a:rPr>
              <a:t>»</a:t>
            </a:r>
          </a:p>
        </p:txBody>
      </p:sp>
      <p:pic>
        <p:nvPicPr>
          <p:cNvPr id="254979" name="Picture 1" descr="C:\Users\Claude Emond\Dropbox\Revision\Claude - HEC\images claude\Spid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2070101"/>
            <a:ext cx="2525712"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0" name="Picture 2" descr="C:\Users\Claude Emond\Dropbox\Revision\Claude - HEC\images claude\team value meas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826" y="1243014"/>
            <a:ext cx="23145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1" name="Picture 3" descr="C:\Users\Claude Emond\Dropbox\Revision\Claude - HEC\images claude\readiness-spider-cha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164" y="3625850"/>
            <a:ext cx="2624137"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2">
            <a:extLst>
              <a:ext uri="{FF2B5EF4-FFF2-40B4-BE49-F238E27FC236}">
                <a16:creationId xmlns:a16="http://schemas.microsoft.com/office/drawing/2014/main" id="{DBC0B4EC-B06B-4AC6-B9A0-0A8B36703DC3}"/>
              </a:ext>
            </a:extLst>
          </p:cNvPr>
          <p:cNvSpPr>
            <a:spLocks noGrp="1" noChangeArrowheads="1"/>
          </p:cNvSpPr>
          <p:nvPr>
            <p:ph type="title"/>
          </p:nvPr>
        </p:nvSpPr>
        <p:spPr>
          <a:xfrm>
            <a:off x="1636714" y="238126"/>
            <a:ext cx="8791575" cy="500063"/>
          </a:xfrm>
        </p:spPr>
        <p:txBody>
          <a:bodyPr/>
          <a:lstStyle/>
          <a:p>
            <a:pPr>
              <a:defRPr/>
            </a:pPr>
            <a:r>
              <a:rPr lang="fr-CA" altLang="fr-FR" sz="2955" dirty="0"/>
              <a:t>Tableau de bord «Agile» </a:t>
            </a:r>
            <a:r>
              <a:rPr lang="fr-CA" altLang="fr-FR" sz="2215" dirty="0"/>
              <a:t>(«Radar» pour tangibles et intangibles)</a:t>
            </a:r>
            <a:endParaRPr lang="fr-CA" altLang="fr-FR" dirty="0"/>
          </a:p>
        </p:txBody>
      </p:sp>
    </p:spTree>
    <p:extLst>
      <p:ext uri="{BB962C8B-B14F-4D97-AF65-F5344CB8AC3E}">
        <p14:creationId xmlns:p14="http://schemas.microsoft.com/office/powerpoint/2010/main" val="346346312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001"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6839" y="981076"/>
            <a:ext cx="720407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re 1"/>
          <p:cNvSpPr>
            <a:spLocks noGrp="1" noChangeArrowheads="1"/>
          </p:cNvSpPr>
          <p:nvPr>
            <p:ph type="title"/>
          </p:nvPr>
        </p:nvSpPr>
        <p:spPr>
          <a:xfrm>
            <a:off x="1992313" y="260350"/>
            <a:ext cx="8229600" cy="407988"/>
          </a:xfrm>
        </p:spPr>
        <p:txBody>
          <a:bodyPr/>
          <a:lstStyle/>
          <a:p>
            <a:r>
              <a:rPr lang="fr-CA" altLang="fr-FR" sz="2400" dirty="0"/>
              <a:t>Valeurs, techniques et principes de la (</a:t>
            </a:r>
            <a:r>
              <a:rPr lang="fr-CA" altLang="fr-FR" sz="2400" dirty="0" err="1"/>
              <a:t>Transform</a:t>
            </a:r>
            <a:r>
              <a:rPr lang="fr-CA" altLang="fr-FR" sz="2400" dirty="0"/>
              <a:t>)Agilité</a:t>
            </a:r>
            <a:endParaRPr lang="fr-FR" altLang="fr-FR" sz="2400" dirty="0"/>
          </a:p>
        </p:txBody>
      </p:sp>
      <p:cxnSp>
        <p:nvCxnSpPr>
          <p:cNvPr id="41988" name="Connecteur droit avec flèche 2"/>
          <p:cNvCxnSpPr>
            <a:cxnSpLocks noChangeShapeType="1"/>
          </p:cNvCxnSpPr>
          <p:nvPr/>
        </p:nvCxnSpPr>
        <p:spPr bwMode="auto">
          <a:xfrm>
            <a:off x="5262563" y="2260600"/>
            <a:ext cx="730250" cy="0"/>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1989" name="Connecteur droit avec flèche 9"/>
          <p:cNvCxnSpPr>
            <a:cxnSpLocks noChangeShapeType="1"/>
          </p:cNvCxnSpPr>
          <p:nvPr/>
        </p:nvCxnSpPr>
        <p:spPr bwMode="auto">
          <a:xfrm>
            <a:off x="5262563" y="2460625"/>
            <a:ext cx="730250" cy="0"/>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1990" name="Connecteur droit avec flèche 13"/>
          <p:cNvCxnSpPr>
            <a:cxnSpLocks noChangeShapeType="1"/>
          </p:cNvCxnSpPr>
          <p:nvPr/>
        </p:nvCxnSpPr>
        <p:spPr bwMode="auto">
          <a:xfrm>
            <a:off x="3949700" y="3990975"/>
            <a:ext cx="730250" cy="0"/>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1991" name="Connecteur droit avec flèche 17"/>
          <p:cNvCxnSpPr>
            <a:cxnSpLocks noChangeShapeType="1"/>
          </p:cNvCxnSpPr>
          <p:nvPr/>
        </p:nvCxnSpPr>
        <p:spPr bwMode="auto">
          <a:xfrm flipH="1">
            <a:off x="8472488" y="2085975"/>
            <a:ext cx="576262" cy="0"/>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1992" name="Connecteur droit avec flèche 22"/>
          <p:cNvCxnSpPr>
            <a:cxnSpLocks noChangeShapeType="1"/>
          </p:cNvCxnSpPr>
          <p:nvPr/>
        </p:nvCxnSpPr>
        <p:spPr bwMode="auto">
          <a:xfrm>
            <a:off x="3362325" y="4724400"/>
            <a:ext cx="730250" cy="0"/>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1993" name="Connecteur droit avec flèche 23"/>
          <p:cNvCxnSpPr>
            <a:cxnSpLocks noChangeShapeType="1"/>
          </p:cNvCxnSpPr>
          <p:nvPr/>
        </p:nvCxnSpPr>
        <p:spPr bwMode="auto">
          <a:xfrm>
            <a:off x="2847975" y="5013325"/>
            <a:ext cx="730250" cy="0"/>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1994" name="Connecteur droit avec flèche 24"/>
          <p:cNvCxnSpPr>
            <a:cxnSpLocks noChangeShapeType="1"/>
          </p:cNvCxnSpPr>
          <p:nvPr/>
        </p:nvCxnSpPr>
        <p:spPr bwMode="auto">
          <a:xfrm>
            <a:off x="3238500" y="5157788"/>
            <a:ext cx="730250" cy="0"/>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1995" name="Connecteur droit avec flèche 22"/>
          <p:cNvCxnSpPr>
            <a:cxnSpLocks noChangeShapeType="1"/>
          </p:cNvCxnSpPr>
          <p:nvPr/>
        </p:nvCxnSpPr>
        <p:spPr bwMode="auto">
          <a:xfrm flipH="1">
            <a:off x="5262563" y="4876800"/>
            <a:ext cx="730250" cy="0"/>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1996" name="Connecteur droit avec flèche 12"/>
          <p:cNvCxnSpPr>
            <a:cxnSpLocks noChangeShapeType="1"/>
          </p:cNvCxnSpPr>
          <p:nvPr/>
        </p:nvCxnSpPr>
        <p:spPr bwMode="auto">
          <a:xfrm flipH="1" flipV="1">
            <a:off x="6118225" y="4210051"/>
            <a:ext cx="704850" cy="9525"/>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1997" name="Connecteur droit avec flèche 13"/>
          <p:cNvCxnSpPr>
            <a:cxnSpLocks noChangeShapeType="1"/>
          </p:cNvCxnSpPr>
          <p:nvPr/>
        </p:nvCxnSpPr>
        <p:spPr bwMode="auto">
          <a:xfrm>
            <a:off x="4149725" y="3560763"/>
            <a:ext cx="730250" cy="0"/>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1998" name="Connecteur droit avec flèche 13"/>
          <p:cNvCxnSpPr>
            <a:cxnSpLocks noChangeShapeType="1"/>
          </p:cNvCxnSpPr>
          <p:nvPr/>
        </p:nvCxnSpPr>
        <p:spPr bwMode="auto">
          <a:xfrm>
            <a:off x="4102100" y="3681413"/>
            <a:ext cx="730250" cy="0"/>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1999" name="Connecteur droit avec flèche 13"/>
          <p:cNvCxnSpPr>
            <a:cxnSpLocks noChangeShapeType="1"/>
          </p:cNvCxnSpPr>
          <p:nvPr/>
        </p:nvCxnSpPr>
        <p:spPr bwMode="auto">
          <a:xfrm>
            <a:off x="4314825" y="3470275"/>
            <a:ext cx="730250" cy="0"/>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2000" name="Connecteur droit avec flèche 12"/>
          <p:cNvCxnSpPr>
            <a:cxnSpLocks noChangeShapeType="1"/>
          </p:cNvCxnSpPr>
          <p:nvPr/>
        </p:nvCxnSpPr>
        <p:spPr bwMode="auto">
          <a:xfrm flipH="1" flipV="1">
            <a:off x="6350000" y="3322639"/>
            <a:ext cx="704850" cy="9525"/>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8432516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1776413" y="785813"/>
            <a:ext cx="8462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fr-CA" altLang="fr-FR" sz="2800" b="1" dirty="0">
                <a:latin typeface="Arial" panose="020B0604020202020204" pitchFamily="34" charset="0"/>
              </a:rPr>
              <a:t>Le but de faire rapport –</a:t>
            </a:r>
          </a:p>
          <a:p>
            <a:pPr eaLnBrk="1" hangingPunct="1"/>
            <a:r>
              <a:rPr lang="fr-CA" altLang="fr-FR" sz="900" b="1" dirty="0">
                <a:solidFill>
                  <a:srgbClr val="A80000"/>
                </a:solidFill>
                <a:latin typeface="Arial" panose="020B0604020202020204" pitchFamily="34" charset="0"/>
              </a:rPr>
              <a:t> </a:t>
            </a:r>
          </a:p>
          <a:p>
            <a:pPr eaLnBrk="1" hangingPunct="1"/>
            <a:r>
              <a:rPr lang="fr-CA" altLang="fr-FR" sz="2800" b="1" dirty="0">
                <a:solidFill>
                  <a:schemeClr val="accent2">
                    <a:lumMod val="50000"/>
                  </a:schemeClr>
                </a:solidFill>
                <a:latin typeface="Arial" panose="020B0604020202020204" pitchFamily="34" charset="0"/>
              </a:rPr>
              <a:t>Reconnaitre et décider «à temps»</a:t>
            </a:r>
          </a:p>
        </p:txBody>
      </p:sp>
      <p:pic>
        <p:nvPicPr>
          <p:cNvPr id="3" name="shark[1].mpeg">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575051" y="1703388"/>
            <a:ext cx="53768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138289" y="6274191"/>
            <a:ext cx="8862646" cy="365760"/>
          </a:xfrm>
          <a:prstGeom prst="rect">
            <a:avLst/>
          </a:prstGeom>
          <a:noFill/>
        </p:spPr>
        <p:txBody>
          <a:bodyPr wrap="square" rtlCol="0">
            <a:spAutoFit/>
          </a:bodyPr>
          <a:lstStyle/>
          <a:p>
            <a:r>
              <a:rPr lang="fr-FR" dirty="0" err="1" smtClean="0"/>
              <a:t>HESIT</a:t>
            </a:r>
            <a:r>
              <a:rPr lang="fr-FR" dirty="0" smtClean="0"/>
              <a:t>’…ACTION !!</a:t>
            </a:r>
            <a:endParaRPr lang="fr-FR" dirty="0"/>
          </a:p>
        </p:txBody>
      </p:sp>
    </p:spTree>
    <p:extLst>
      <p:ext uri="{BB962C8B-B14F-4D97-AF65-F5344CB8AC3E}">
        <p14:creationId xmlns:p14="http://schemas.microsoft.com/office/powerpoint/2010/main" val="261085540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mediacall" presetSubtype="0" fill="hold" nodeType="withEffect">
                                  <p:stCondLst>
                                    <p:cond delay="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dernier point : </a:t>
            </a:r>
          </a:p>
        </p:txBody>
      </p:sp>
      <p:sp>
        <p:nvSpPr>
          <p:cNvPr id="3" name="Espace réservé du contenu 2"/>
          <p:cNvSpPr>
            <a:spLocks noGrp="1"/>
          </p:cNvSpPr>
          <p:nvPr>
            <p:ph idx="1"/>
          </p:nvPr>
        </p:nvSpPr>
        <p:spPr/>
        <p:txBody>
          <a:bodyPr/>
          <a:lstStyle/>
          <a:p>
            <a:r>
              <a:rPr lang="fr-FR" dirty="0" smtClean="0"/>
              <a:t>il </a:t>
            </a:r>
            <a:r>
              <a:rPr lang="fr-FR" dirty="0"/>
              <a:t>faut savoir prendre garde aux </a:t>
            </a:r>
            <a:r>
              <a:rPr lang="fr-FR" b="1" dirty="0"/>
              <a:t>excès de l'agilité</a:t>
            </a:r>
            <a:r>
              <a:rPr lang="fr-FR" dirty="0"/>
              <a:t> et à la surcharge de travail que peuvent entrainer les méthodes agiles mal appliquées. </a:t>
            </a:r>
            <a:endParaRPr lang="fr-FR" dirty="0" smtClean="0"/>
          </a:p>
          <a:p>
            <a:r>
              <a:rPr lang="fr-FR" dirty="0" smtClean="0"/>
              <a:t>Cela </a:t>
            </a:r>
            <a:r>
              <a:rPr lang="fr-FR" dirty="0"/>
              <a:t>peut arriver quand un responsable s'engage au nom d'une équipe sans s'être assuré au préalable de leur totale adhésion au concept</a:t>
            </a:r>
            <a:r>
              <a:rPr lang="fr-FR" dirty="0" smtClean="0"/>
              <a:t>.</a:t>
            </a:r>
          </a:p>
          <a:p>
            <a:r>
              <a:rPr lang="fr-FR" dirty="0" smtClean="0"/>
              <a:t> </a:t>
            </a:r>
            <a:r>
              <a:rPr lang="fr-FR" dirty="0"/>
              <a:t>On ne peut pas non plus utiliser tous les outils supplémentaires (réunion quotidienne, radiateur...) sans par ailleurs opérer les ajustements nécessaires pour faciliter le travail de l'équipe, comme l'élimination des tâches administratives et parasites : </a:t>
            </a:r>
            <a:endParaRPr lang="fr-FR" dirty="0" smtClean="0"/>
          </a:p>
          <a:p>
            <a:r>
              <a:rPr lang="fr-FR" dirty="0" smtClean="0"/>
              <a:t>Etre vigilant : le(s) changement(s) doivent être raisonnables!! Cette zone d’inconfort doit tenir compte d’un délai d’adaptabilité</a:t>
            </a:r>
          </a:p>
          <a:p>
            <a:pPr marL="1047750" lvl="2" indent="0">
              <a:buNone/>
            </a:pPr>
            <a:r>
              <a:rPr lang="fr-FR" sz="3200" b="1" dirty="0"/>
              <a:t>C</a:t>
            </a:r>
            <a:r>
              <a:rPr lang="fr-FR" sz="3200" b="1" dirty="0" smtClean="0"/>
              <a:t>'est </a:t>
            </a:r>
            <a:r>
              <a:rPr lang="fr-FR" sz="3200" b="1" dirty="0"/>
              <a:t>la mission du </a:t>
            </a:r>
            <a:r>
              <a:rPr lang="fr-FR" sz="3200" b="1" dirty="0" smtClean="0"/>
              <a:t>Manager ou Chef de projet.</a:t>
            </a:r>
            <a:r>
              <a:rPr lang="fr-FR" dirty="0"/>
              <a:t/>
            </a:r>
            <a:br>
              <a:rPr lang="fr-FR" dirty="0"/>
            </a:br>
            <a:r>
              <a:rPr lang="fr-FR" dirty="0"/>
              <a:t/>
            </a:r>
            <a:br>
              <a:rPr lang="fr-FR" dirty="0"/>
            </a:br>
            <a:endParaRPr lang="fr-FR" dirty="0"/>
          </a:p>
        </p:txBody>
      </p:sp>
    </p:spTree>
    <p:extLst>
      <p:ext uri="{BB962C8B-B14F-4D97-AF65-F5344CB8AC3E}">
        <p14:creationId xmlns:p14="http://schemas.microsoft.com/office/powerpoint/2010/main" val="81954333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réussite d'un projet </a:t>
            </a:r>
            <a:r>
              <a:rPr lang="fr-FR" dirty="0" smtClean="0"/>
              <a:t>agile pour un Manager</a:t>
            </a:r>
            <a:r>
              <a:rPr lang="fr-FR" dirty="0"/>
              <a:t> ? </a:t>
            </a:r>
          </a:p>
        </p:txBody>
      </p:sp>
      <p:sp>
        <p:nvSpPr>
          <p:cNvPr id="3" name="Espace réservé du contenu 2"/>
          <p:cNvSpPr>
            <a:spLocks noGrp="1"/>
          </p:cNvSpPr>
          <p:nvPr>
            <p:ph idx="1"/>
          </p:nvPr>
        </p:nvSpPr>
        <p:spPr/>
        <p:txBody>
          <a:bodyPr/>
          <a:lstStyle/>
          <a:p>
            <a:r>
              <a:rPr lang="fr-FR" dirty="0" smtClean="0"/>
              <a:t>Elle </a:t>
            </a:r>
            <a:r>
              <a:rPr lang="fr-FR" dirty="0"/>
              <a:t>passe avant tout par l'écoute, la confiance et le respect des individus. </a:t>
            </a:r>
            <a:endParaRPr lang="fr-FR" dirty="0" smtClean="0"/>
          </a:p>
          <a:p>
            <a:r>
              <a:rPr lang="fr-FR" dirty="0" smtClean="0"/>
              <a:t>Quelques ressources clés :	</a:t>
            </a:r>
          </a:p>
          <a:p>
            <a:pPr marL="0" indent="0">
              <a:buNone/>
            </a:pPr>
            <a:endParaRPr lang="fr-FR" dirty="0" smtClean="0"/>
          </a:p>
          <a:p>
            <a:pPr lvl="1"/>
            <a:r>
              <a:rPr lang="fr-FR" dirty="0" smtClean="0"/>
              <a:t> le caractère ou tempérament : savoir - être optimiste et …pessimiste!</a:t>
            </a:r>
          </a:p>
          <a:p>
            <a:pPr lvl="3"/>
            <a:r>
              <a:rPr lang="fr-FR" dirty="0" smtClean="0"/>
              <a:t>Le pessimisme apporte une prudence, qui ne doit pas paralyser</a:t>
            </a:r>
          </a:p>
          <a:p>
            <a:pPr lvl="3"/>
            <a:r>
              <a:rPr lang="fr-FR" dirty="0" smtClean="0"/>
              <a:t>L’optimisme incite à l’action</a:t>
            </a:r>
          </a:p>
          <a:p>
            <a:pPr lvl="1"/>
            <a:r>
              <a:rPr lang="fr-FR" dirty="0" smtClean="0"/>
              <a:t>la communication pour actionner vos leviers de qualité de vie au travail</a:t>
            </a:r>
          </a:p>
          <a:p>
            <a:pPr lvl="3"/>
            <a:r>
              <a:rPr lang="fr-FR" dirty="0"/>
              <a:t>Interroger l’équipe sur ce qui fait son bien-être,</a:t>
            </a:r>
            <a:endParaRPr lang="fr-FR" sz="2800" dirty="0"/>
          </a:p>
          <a:p>
            <a:pPr lvl="3"/>
            <a:r>
              <a:rPr lang="fr-FR" dirty="0"/>
              <a:t>Initier, favoriser des moments de convivialité générateurs de confiance,</a:t>
            </a:r>
            <a:endParaRPr lang="fr-FR" sz="2800" dirty="0"/>
          </a:p>
          <a:p>
            <a:pPr lvl="3"/>
            <a:r>
              <a:rPr lang="fr-FR" dirty="0"/>
              <a:t>Fêter les réussites, féliciter pour encourager l’initiative,</a:t>
            </a:r>
            <a:endParaRPr lang="fr-FR" sz="2800" dirty="0"/>
          </a:p>
          <a:p>
            <a:pPr lvl="3"/>
            <a:r>
              <a:rPr lang="fr-FR" dirty="0"/>
              <a:t>Développer la capacité à apprendre en </a:t>
            </a:r>
            <a:r>
              <a:rPr lang="fr-FR" dirty="0" smtClean="0"/>
              <a:t>continu.</a:t>
            </a:r>
          </a:p>
          <a:p>
            <a:pPr marL="1466850" lvl="3" indent="0">
              <a:buNone/>
            </a:pPr>
            <a:endParaRPr lang="fr-FR" dirty="0"/>
          </a:p>
          <a:p>
            <a:pPr marL="1466850" lvl="3" indent="0">
              <a:buNone/>
            </a:pPr>
            <a:endParaRPr lang="fr-FR" dirty="0" smtClean="0"/>
          </a:p>
        </p:txBody>
      </p:sp>
    </p:spTree>
    <p:extLst>
      <p:ext uri="{BB962C8B-B14F-4D97-AF65-F5344CB8AC3E}">
        <p14:creationId xmlns:p14="http://schemas.microsoft.com/office/powerpoint/2010/main" val="149323918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Aller on se réveille, </a:t>
            </a:r>
          </a:p>
          <a:p>
            <a:endParaRPr lang="fr-FR" dirty="0"/>
          </a:p>
          <a:p>
            <a:r>
              <a:rPr lang="fr-FR" dirty="0" smtClean="0"/>
              <a:t>et on s’interroge sur le management en entreprise</a:t>
            </a:r>
          </a:p>
          <a:p>
            <a:endParaRPr lang="fr-FR" dirty="0"/>
          </a:p>
          <a:p>
            <a:r>
              <a:rPr lang="fr-FR" dirty="0" smtClean="0"/>
              <a:t>Un outil, ou un savoir être, qui nous permet d’orienter, de </a:t>
            </a:r>
            <a:r>
              <a:rPr lang="fr-FR" b="1" dirty="0" smtClean="0"/>
              <a:t>coordonner</a:t>
            </a:r>
            <a:r>
              <a:rPr lang="fr-FR" dirty="0" smtClean="0"/>
              <a:t> les </a:t>
            </a:r>
            <a:r>
              <a:rPr lang="fr-FR" dirty="0"/>
              <a:t>efforts </a:t>
            </a:r>
            <a:r>
              <a:rPr lang="fr-FR" dirty="0" smtClean="0"/>
              <a:t> de chacun </a:t>
            </a:r>
            <a:r>
              <a:rPr lang="fr-FR" dirty="0"/>
              <a:t>vers la réalisation </a:t>
            </a:r>
            <a:r>
              <a:rPr lang="fr-FR" dirty="0" smtClean="0"/>
              <a:t>des </a:t>
            </a:r>
            <a:r>
              <a:rPr lang="fr-FR" dirty="0"/>
              <a:t>objectifs préalablement </a:t>
            </a:r>
            <a:r>
              <a:rPr lang="fr-FR" dirty="0" smtClean="0"/>
              <a:t>fixés pour l’entreprise.</a:t>
            </a:r>
          </a:p>
          <a:p>
            <a:endParaRPr lang="fr-FR" dirty="0"/>
          </a:p>
        </p:txBody>
      </p:sp>
    </p:spTree>
    <p:extLst>
      <p:ext uri="{BB962C8B-B14F-4D97-AF65-F5344CB8AC3E}">
        <p14:creationId xmlns:p14="http://schemas.microsoft.com/office/powerpoint/2010/main" val="248955937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1"/>
            <a:ext cx="10972800" cy="6155656"/>
          </a:xfrm>
        </p:spPr>
        <p:txBody>
          <a:bodyPr/>
          <a:lstStyle/>
          <a:p>
            <a:pPr lvl="1"/>
            <a:r>
              <a:rPr lang="fr-FR" dirty="0" smtClean="0"/>
              <a:t>Au delà de l‘objectif du but, montrez votre vision de l’avenir</a:t>
            </a:r>
          </a:p>
          <a:p>
            <a:pPr lvl="1"/>
            <a:endParaRPr lang="fr-FR" dirty="0"/>
          </a:p>
          <a:p>
            <a:pPr lvl="2"/>
            <a:r>
              <a:rPr lang="fr-FR" dirty="0"/>
              <a:t>Un facteur génétique majeur, qui définit ce que l’on peut appeler notre tempérament ou caractère,</a:t>
            </a:r>
            <a:endParaRPr lang="fr-FR" sz="3200" dirty="0"/>
          </a:p>
          <a:p>
            <a:pPr lvl="2"/>
            <a:r>
              <a:rPr lang="fr-FR" dirty="0"/>
              <a:t>Un facteur circonstanciel lié à l’environnement et aux évènements extérieurs que l’on vit,</a:t>
            </a:r>
            <a:endParaRPr lang="fr-FR" sz="3200" dirty="0"/>
          </a:p>
          <a:p>
            <a:pPr lvl="2"/>
            <a:r>
              <a:rPr lang="fr-FR" dirty="0"/>
              <a:t>Un facteur personnel lié à l’attention que l’on porte à son optimisme et la façon dont on envisage l’avenir.</a:t>
            </a:r>
            <a:endParaRPr lang="fr-FR" sz="3200" dirty="0"/>
          </a:p>
          <a:p>
            <a:pPr lvl="2"/>
            <a:r>
              <a:rPr lang="fr-FR" dirty="0"/>
              <a:t>Pour travailler ce facteur personnel, vous pouvez par exemple écrire, une fois par mois, votre « meilleure vision de l’avenir ». Au bout d’une année vous verrez le chemin parcouru, constaterez les progrès. Cet exercice participe du travail sur la confiance en soi et l’assertivité du manager.</a:t>
            </a:r>
            <a:endParaRPr lang="fr-FR" sz="3200" dirty="0"/>
          </a:p>
          <a:p>
            <a:r>
              <a:rPr lang="fr-FR" dirty="0"/>
              <a:t>Prêts à utiliser ces 3 ressources et à en tenir compte pour vos </a:t>
            </a:r>
            <a:r>
              <a:rPr lang="fr-FR" dirty="0" smtClean="0"/>
              <a:t>équipes?</a:t>
            </a:r>
            <a:r>
              <a:rPr lang="fr-FR" dirty="0"/>
              <a:t> </a:t>
            </a:r>
          </a:p>
        </p:txBody>
      </p:sp>
    </p:spTree>
    <p:extLst>
      <p:ext uri="{BB962C8B-B14F-4D97-AF65-F5344CB8AC3E}">
        <p14:creationId xmlns:p14="http://schemas.microsoft.com/office/powerpoint/2010/main" val="59662299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Il ne faudrait surtout pas s'imaginer que la transition vers l'agilité est quelque chose de très simple et qui se fera naturellement. </a:t>
            </a:r>
          </a:p>
          <a:p>
            <a:r>
              <a:rPr lang="fr-FR" dirty="0"/>
              <a:t>Le top management doit s'impliquer et rappeler la confiance qu'il a envers chaque collaborateur. </a:t>
            </a:r>
          </a:p>
          <a:p>
            <a:r>
              <a:rPr lang="fr-FR" dirty="0"/>
              <a:t>Et bien sûr, il est recommandé de se faire accompagner par un </a:t>
            </a:r>
            <a:r>
              <a:rPr lang="fr-FR" dirty="0" err="1"/>
              <a:t>agiliste</a:t>
            </a:r>
            <a:r>
              <a:rPr lang="fr-FR" dirty="0"/>
              <a:t> expérimenté, qui usera de conviction et de pédagogie pour insuffler à tous - client, équipe, hiérarchie - la philosophie agile !</a:t>
            </a:r>
          </a:p>
          <a:p>
            <a:endParaRPr lang="fr-FR" dirty="0"/>
          </a:p>
          <a:p>
            <a:endParaRPr lang="fr-FR" dirty="0"/>
          </a:p>
        </p:txBody>
      </p:sp>
    </p:spTree>
    <p:extLst>
      <p:ext uri="{BB962C8B-B14F-4D97-AF65-F5344CB8AC3E}">
        <p14:creationId xmlns:p14="http://schemas.microsoft.com/office/powerpoint/2010/main" val="428799790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458039"/>
            <a:ext cx="10972800" cy="733427"/>
          </a:xfrm>
        </p:spPr>
        <p:txBody>
          <a:bodyPr/>
          <a:lstStyle/>
          <a:p>
            <a:r>
              <a:rPr lang="fr-FR" dirty="0"/>
              <a:t>Le </a:t>
            </a:r>
            <a:r>
              <a:rPr lang="fr-FR" dirty="0" smtClean="0"/>
              <a:t>rêve </a:t>
            </a:r>
            <a:r>
              <a:rPr lang="fr-FR" dirty="0"/>
              <a:t>agile, </a:t>
            </a:r>
            <a:r>
              <a:rPr lang="fr-FR" dirty="0" err="1"/>
              <a:t>SCRUM</a:t>
            </a:r>
            <a:r>
              <a:rPr lang="fr-FR" dirty="0"/>
              <a:t/>
            </a:r>
            <a:br>
              <a:rPr lang="fr-FR" dirty="0"/>
            </a:br>
            <a:endParaRPr lang="fr-FR" dirty="0"/>
          </a:p>
        </p:txBody>
      </p:sp>
      <p:sp>
        <p:nvSpPr>
          <p:cNvPr id="3" name="Espace réservé du contenu 2"/>
          <p:cNvSpPr>
            <a:spLocks noGrp="1"/>
          </p:cNvSpPr>
          <p:nvPr>
            <p:ph idx="1"/>
          </p:nvPr>
        </p:nvSpPr>
        <p:spPr>
          <a:xfrm>
            <a:off x="310114" y="1260750"/>
            <a:ext cx="11468100" cy="5156379"/>
          </a:xfrm>
        </p:spPr>
        <p:txBody>
          <a:bodyPr/>
          <a:lstStyle/>
          <a:p>
            <a:r>
              <a:rPr lang="fr-FR" dirty="0" smtClean="0"/>
              <a:t>Le </a:t>
            </a:r>
            <a:r>
              <a:rPr lang="fr-FR" dirty="0"/>
              <a:t>processus </a:t>
            </a:r>
            <a:r>
              <a:rPr lang="fr-FR" dirty="0" err="1"/>
              <a:t>scrum</a:t>
            </a:r>
            <a:r>
              <a:rPr lang="fr-FR" dirty="0"/>
              <a:t>, c’est-à-dire élaboration du </a:t>
            </a:r>
            <a:r>
              <a:rPr lang="fr-FR" dirty="0" err="1"/>
              <a:t>backlog</a:t>
            </a:r>
            <a:r>
              <a:rPr lang="fr-FR" dirty="0"/>
              <a:t> ,le fonctionnement par itération, puis à la fin de l’itération on à un incrément de produit qui est  livré </a:t>
            </a:r>
          </a:p>
          <a:p>
            <a:r>
              <a:rPr lang="fr-FR" dirty="0"/>
              <a:t>Le jalonnement de ces itérations : avec le sprint planning, les </a:t>
            </a:r>
            <a:r>
              <a:rPr lang="fr-FR" dirty="0" err="1"/>
              <a:t>daily</a:t>
            </a:r>
            <a:r>
              <a:rPr lang="fr-FR" dirty="0"/>
              <a:t> meeting, la revue d’itération, la </a:t>
            </a:r>
            <a:r>
              <a:rPr lang="fr-FR" dirty="0" err="1"/>
              <a:t>retrospective</a:t>
            </a:r>
            <a:r>
              <a:rPr lang="fr-FR" dirty="0"/>
              <a:t>  en fin d’</a:t>
            </a:r>
            <a:r>
              <a:rPr lang="fr-FR" dirty="0" err="1"/>
              <a:t>itéraction</a:t>
            </a:r>
            <a:r>
              <a:rPr lang="fr-FR" dirty="0"/>
              <a:t> et tout un tas d’équipiers avec leurs </a:t>
            </a:r>
            <a:r>
              <a:rPr lang="fr-FR" dirty="0" smtClean="0"/>
              <a:t>rôles </a:t>
            </a:r>
            <a:r>
              <a:rPr lang="fr-FR" dirty="0"/>
              <a:t>: </a:t>
            </a:r>
            <a:r>
              <a:rPr lang="fr-FR" dirty="0" err="1"/>
              <a:t>product</a:t>
            </a:r>
            <a:r>
              <a:rPr lang="fr-FR" dirty="0"/>
              <a:t> </a:t>
            </a:r>
            <a:r>
              <a:rPr lang="fr-FR" dirty="0" err="1"/>
              <a:t>owner</a:t>
            </a:r>
            <a:r>
              <a:rPr lang="fr-FR" dirty="0"/>
              <a:t>, avec le </a:t>
            </a:r>
            <a:r>
              <a:rPr lang="fr-FR" dirty="0" err="1"/>
              <a:t>scrum</a:t>
            </a:r>
            <a:r>
              <a:rPr lang="fr-FR" dirty="0"/>
              <a:t> master, équipiers.</a:t>
            </a:r>
          </a:p>
          <a:p>
            <a:r>
              <a:rPr lang="fr-FR" dirty="0"/>
              <a:t>Globalement, on oublie un peu de parler des valeurs ; la transparence, l’inspection et l’adaptation  et pourtant c’est la clé : l’état d’esprit …. Le savoir être</a:t>
            </a:r>
          </a:p>
          <a:p>
            <a:r>
              <a:rPr lang="fr-FR" dirty="0"/>
              <a:t>Comment en parler</a:t>
            </a:r>
          </a:p>
          <a:p>
            <a:r>
              <a:rPr lang="fr-FR" dirty="0"/>
              <a:t>Mon </a:t>
            </a:r>
            <a:r>
              <a:rPr lang="fr-FR" dirty="0" err="1"/>
              <a:t>framework</a:t>
            </a:r>
            <a:r>
              <a:rPr lang="fr-FR" dirty="0"/>
              <a:t> agile minimum</a:t>
            </a:r>
          </a:p>
          <a:p>
            <a:endParaRPr lang="fr-FR" dirty="0"/>
          </a:p>
        </p:txBody>
      </p:sp>
    </p:spTree>
    <p:extLst>
      <p:ext uri="{BB962C8B-B14F-4D97-AF65-F5344CB8AC3E}">
        <p14:creationId xmlns:p14="http://schemas.microsoft.com/office/powerpoint/2010/main" val="92999027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3686A6F-B004-4FC1-827B-FE798413A742}"/>
              </a:ext>
            </a:extLst>
          </p:cNvPr>
          <p:cNvSpPr>
            <a:spLocks noGrp="1" noChangeArrowheads="1"/>
          </p:cNvSpPr>
          <p:nvPr>
            <p:ph type="body" idx="4294967295"/>
            <p:custDataLst>
              <p:tags r:id="rId1"/>
            </p:custDataLst>
          </p:nvPr>
        </p:nvSpPr>
        <p:spPr bwMode="auto">
          <a:xfrm>
            <a:off x="1911351" y="1747839"/>
            <a:ext cx="8461375" cy="4606925"/>
          </a:xfrm>
        </p:spPr>
        <p:txBody>
          <a:bodyPr vert="horz" wrap="square" lIns="176515" tIns="44513" rIns="176515" bIns="44513" numCol="1" anchor="t" anchorCtr="0" compatLnSpc="1">
            <a:prstTxWarp prst="textNoShape">
              <a:avLst/>
            </a:prstTxWarp>
          </a:bodyPr>
          <a:lstStyle/>
          <a:p>
            <a:pPr marL="380990" indent="-380990">
              <a:lnSpc>
                <a:spcPts val="3000"/>
              </a:lnSpc>
              <a:spcBef>
                <a:spcPts val="0"/>
              </a:spcBef>
              <a:buSzPct val="60000"/>
              <a:defRPr/>
            </a:pPr>
            <a:r>
              <a:rPr lang="fr-FR" altLang="fr-FR" b="1" dirty="0"/>
              <a:t>Donner l’heure (le courage)</a:t>
            </a:r>
          </a:p>
          <a:p>
            <a:pPr marL="380990" indent="-380990">
              <a:lnSpc>
                <a:spcPts val="3000"/>
              </a:lnSpc>
              <a:spcBef>
                <a:spcPts val="0"/>
              </a:spcBef>
              <a:buSzPct val="60000"/>
              <a:defRPr/>
            </a:pPr>
            <a:r>
              <a:rPr lang="fr-FR" altLang="fr-FR" b="1" dirty="0"/>
              <a:t>Accepter l’heure (l’humilité)</a:t>
            </a:r>
          </a:p>
          <a:p>
            <a:pPr marL="380990" indent="-380990">
              <a:lnSpc>
                <a:spcPts val="3000"/>
              </a:lnSpc>
              <a:spcBef>
                <a:spcPts val="0"/>
              </a:spcBef>
              <a:buSzPct val="60000"/>
              <a:defRPr/>
            </a:pPr>
            <a:r>
              <a:rPr lang="fr-FR" altLang="fr-FR" b="1" dirty="0"/>
              <a:t>Se respecter et collaborer – (attention aux barrières):</a:t>
            </a:r>
          </a:p>
          <a:p>
            <a:pPr marL="1125416" lvl="1" indent="-422031">
              <a:lnSpc>
                <a:spcPts val="3000"/>
              </a:lnSpc>
              <a:spcBef>
                <a:spcPts val="0"/>
              </a:spcBef>
              <a:buClr>
                <a:schemeClr val="tx1"/>
              </a:buClr>
              <a:buSzPct val="75000"/>
              <a:defRPr/>
            </a:pPr>
            <a:r>
              <a:rPr lang="fr-FR" altLang="fr-FR" sz="2585" dirty="0"/>
              <a:t> </a:t>
            </a:r>
            <a:r>
              <a:rPr lang="fr-FR" altLang="fr-FR" sz="2585" dirty="0" smtClean="0"/>
              <a:t>décrire, rester factuel                   (</a:t>
            </a:r>
            <a:r>
              <a:rPr lang="fr-FR" altLang="fr-FR" sz="2585" dirty="0"/>
              <a:t>juger), </a:t>
            </a:r>
          </a:p>
          <a:p>
            <a:pPr marL="1125416" lvl="1" indent="-422031">
              <a:lnSpc>
                <a:spcPts val="3000"/>
              </a:lnSpc>
              <a:spcBef>
                <a:spcPts val="0"/>
              </a:spcBef>
              <a:buClr>
                <a:schemeClr val="tx1"/>
              </a:buClr>
              <a:buSzPct val="75000"/>
              <a:defRPr/>
            </a:pPr>
            <a:r>
              <a:rPr lang="fr-FR" altLang="fr-FR" sz="2585" dirty="0"/>
              <a:t> égalité </a:t>
            </a:r>
            <a:r>
              <a:rPr lang="fr-FR" altLang="fr-FR" sz="2585" dirty="0" smtClean="0"/>
              <a:t>				(</a:t>
            </a:r>
            <a:r>
              <a:rPr lang="fr-FR" altLang="fr-FR" sz="2585" dirty="0"/>
              <a:t>supériorité), </a:t>
            </a:r>
          </a:p>
          <a:p>
            <a:pPr marL="1125416" lvl="1" indent="-422031">
              <a:lnSpc>
                <a:spcPts val="3000"/>
              </a:lnSpc>
              <a:spcBef>
                <a:spcPts val="0"/>
              </a:spcBef>
              <a:buClr>
                <a:schemeClr val="tx1"/>
              </a:buClr>
              <a:buSzPct val="75000"/>
              <a:defRPr/>
            </a:pPr>
            <a:r>
              <a:rPr lang="fr-FR" altLang="fr-FR" sz="2585" dirty="0"/>
              <a:t> ouverture </a:t>
            </a:r>
            <a:r>
              <a:rPr lang="fr-FR" altLang="fr-FR" sz="2585" dirty="0" smtClean="0"/>
              <a:t>				(</a:t>
            </a:r>
            <a:r>
              <a:rPr lang="fr-FR" altLang="fr-FR" sz="2585" dirty="0"/>
              <a:t>certitude), </a:t>
            </a:r>
          </a:p>
          <a:p>
            <a:pPr marL="1125416" lvl="1" indent="-422031">
              <a:lnSpc>
                <a:spcPts val="3000"/>
              </a:lnSpc>
              <a:spcBef>
                <a:spcPts val="0"/>
              </a:spcBef>
              <a:buClr>
                <a:schemeClr val="tx1"/>
              </a:buClr>
              <a:buSzPct val="75000"/>
              <a:defRPr/>
            </a:pPr>
            <a:r>
              <a:rPr lang="fr-FR" altLang="fr-FR" sz="2585" dirty="0"/>
              <a:t> discussion </a:t>
            </a:r>
            <a:r>
              <a:rPr lang="fr-FR" altLang="fr-FR" sz="2585" dirty="0" smtClean="0"/>
              <a:t>				(</a:t>
            </a:r>
            <a:r>
              <a:rPr lang="fr-FR" altLang="fr-FR" sz="2585" dirty="0"/>
              <a:t>contrôle), </a:t>
            </a:r>
          </a:p>
          <a:p>
            <a:pPr marL="1125416" lvl="1" indent="-422031">
              <a:lnSpc>
                <a:spcPts val="3000"/>
              </a:lnSpc>
              <a:spcBef>
                <a:spcPts val="0"/>
              </a:spcBef>
              <a:buClr>
                <a:schemeClr val="tx1"/>
              </a:buClr>
              <a:buSzPct val="75000"/>
              <a:defRPr/>
            </a:pPr>
            <a:r>
              <a:rPr lang="fr-FR" altLang="fr-FR" sz="2585" dirty="0"/>
              <a:t> intention franche </a:t>
            </a:r>
            <a:r>
              <a:rPr lang="fr-FR" altLang="fr-FR" sz="2585" dirty="0" smtClean="0"/>
              <a:t>			(</a:t>
            </a:r>
            <a:r>
              <a:rPr lang="fr-FR" altLang="fr-FR" sz="2585" dirty="0"/>
              <a:t>manipulation), </a:t>
            </a:r>
          </a:p>
          <a:p>
            <a:pPr marL="1125416" lvl="1" indent="-422031">
              <a:lnSpc>
                <a:spcPts val="3000"/>
              </a:lnSpc>
              <a:spcBef>
                <a:spcPts val="0"/>
              </a:spcBef>
              <a:buClr>
                <a:schemeClr val="tx1"/>
              </a:buClr>
              <a:buSzPct val="75000"/>
              <a:defRPr/>
            </a:pPr>
            <a:r>
              <a:rPr lang="fr-FR" altLang="fr-FR" sz="2585" dirty="0"/>
              <a:t> empathie </a:t>
            </a:r>
            <a:r>
              <a:rPr lang="fr-FR" altLang="fr-FR" sz="2585" dirty="0" smtClean="0"/>
              <a:t>				(</a:t>
            </a:r>
            <a:r>
              <a:rPr lang="fr-FR" altLang="fr-FR" sz="2585" dirty="0"/>
              <a:t>indifférence)</a:t>
            </a:r>
          </a:p>
        </p:txBody>
      </p:sp>
      <p:sp>
        <p:nvSpPr>
          <p:cNvPr id="41987" name="Rectangle 3">
            <a:extLst>
              <a:ext uri="{FF2B5EF4-FFF2-40B4-BE49-F238E27FC236}">
                <a16:creationId xmlns:a16="http://schemas.microsoft.com/office/drawing/2014/main" id="{105CF1C3-01A8-4F18-BDA1-E71DC338BC89}"/>
              </a:ext>
            </a:extLst>
          </p:cNvPr>
          <p:cNvSpPr>
            <a:spLocks noChangeArrowheads="1"/>
          </p:cNvSpPr>
          <p:nvPr>
            <p:custDataLst>
              <p:tags r:id="rId2"/>
            </p:custDataLst>
          </p:nvPr>
        </p:nvSpPr>
        <p:spPr bwMode="gray">
          <a:xfrm>
            <a:off x="1047136" y="941388"/>
            <a:ext cx="948275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6515" tIns="44513" rIns="176515" bIns="44513"/>
          <a:lstStyle>
            <a:lvl1pPr marL="598488" indent="-598488" algn="l" defTabSz="958850">
              <a:lnSpc>
                <a:spcPct val="90000"/>
              </a:lnSpc>
              <a:spcBef>
                <a:spcPct val="20000"/>
              </a:spcBef>
              <a:buClr>
                <a:schemeClr val="tx1"/>
              </a:buClr>
              <a:buSzPct val="80000"/>
              <a:buFont typeface="Wingdings" panose="05000000000000000000" pitchFamily="2" charset="2"/>
              <a:buChar char="u"/>
              <a:tabLst>
                <a:tab pos="504825" algn="l"/>
              </a:tabLst>
              <a:defRPr sz="2800">
                <a:solidFill>
                  <a:schemeClr val="tx1"/>
                </a:solidFill>
                <a:latin typeface="Calibri" panose="020F0502020204030204" pitchFamily="34" charset="0"/>
                <a:cs typeface="Calibri" panose="020F0502020204030204" pitchFamily="34" charset="0"/>
              </a:defRPr>
            </a:lvl1pPr>
            <a:lvl2pPr marL="742950" indent="-285750" algn="l" defTabSz="958850">
              <a:lnSpc>
                <a:spcPct val="90000"/>
              </a:lnSpc>
              <a:spcBef>
                <a:spcPct val="20000"/>
              </a:spcBef>
              <a:buClr>
                <a:srgbClr val="050087"/>
              </a:buClr>
              <a:buChar char="•"/>
              <a:tabLst>
                <a:tab pos="504825" algn="l"/>
              </a:tabLst>
              <a:defRPr sz="2400">
                <a:solidFill>
                  <a:schemeClr val="tx1"/>
                </a:solidFill>
                <a:latin typeface="Calibri" panose="020F0502020204030204" pitchFamily="34" charset="0"/>
                <a:cs typeface="Calibri" panose="020F0502020204030204" pitchFamily="34" charset="0"/>
              </a:defRPr>
            </a:lvl2pPr>
            <a:lvl3pPr marL="1143000" indent="-228600" algn="l" defTabSz="958850">
              <a:lnSpc>
                <a:spcPct val="90000"/>
              </a:lnSpc>
              <a:spcBef>
                <a:spcPct val="20000"/>
              </a:spcBef>
              <a:buClr>
                <a:srgbClr val="050087"/>
              </a:buClr>
              <a:buFont typeface="Marlett" pitchFamily="2" charset="2"/>
              <a:buChar char="q"/>
              <a:tabLst>
                <a:tab pos="504825" algn="l"/>
              </a:tabLst>
              <a:defRPr sz="2800">
                <a:solidFill>
                  <a:schemeClr val="tx1"/>
                </a:solidFill>
                <a:latin typeface="Calibri" panose="020F0502020204030204" pitchFamily="34" charset="0"/>
                <a:cs typeface="Calibri" panose="020F0502020204030204" pitchFamily="34" charset="0"/>
              </a:defRPr>
            </a:lvl3pPr>
            <a:lvl4pPr marL="1600200" indent="-228600" algn="l" defTabSz="958850">
              <a:lnSpc>
                <a:spcPct val="90000"/>
              </a:lnSpc>
              <a:spcBef>
                <a:spcPct val="20000"/>
              </a:spcBef>
              <a:buClr>
                <a:srgbClr val="0000FF"/>
              </a:buClr>
              <a:buFont typeface="Marlett" pitchFamily="2" charset="2"/>
              <a:buChar char="q"/>
              <a:tabLst>
                <a:tab pos="504825" algn="l"/>
              </a:tabLst>
              <a:defRPr sz="2400">
                <a:solidFill>
                  <a:schemeClr val="tx1"/>
                </a:solidFill>
                <a:latin typeface="Calibri" panose="020F0502020204030204" pitchFamily="34" charset="0"/>
                <a:cs typeface="Calibri" panose="020F0502020204030204" pitchFamily="34" charset="0"/>
              </a:defRPr>
            </a:lvl4pPr>
            <a:lvl5pPr marL="2057400" indent="-228600" algn="l" defTabSz="958850">
              <a:lnSpc>
                <a:spcPct val="90000"/>
              </a:lnSpc>
              <a:spcBef>
                <a:spcPct val="20000"/>
              </a:spcBef>
              <a:buClr>
                <a:srgbClr val="007000"/>
              </a:buClr>
              <a:buFont typeface="Monotype Sorts"/>
              <a:buChar char="å"/>
              <a:tabLst>
                <a:tab pos="504825" algn="l"/>
              </a:tabLst>
              <a:defRPr sz="1600">
                <a:solidFill>
                  <a:schemeClr val="tx1"/>
                </a:solidFill>
                <a:latin typeface="Tahoma" panose="020B0604030504040204" pitchFamily="34" charset="0"/>
                <a:cs typeface="Calibri" panose="020F0502020204030204" pitchFamily="34" charset="0"/>
              </a:defRPr>
            </a:lvl5pPr>
            <a:lvl6pPr marL="2514600" indent="-228600" defTabSz="958850" eaLnBrk="0" fontAlgn="base" hangingPunct="0">
              <a:lnSpc>
                <a:spcPct val="90000"/>
              </a:lnSpc>
              <a:spcBef>
                <a:spcPct val="20000"/>
              </a:spcBef>
              <a:spcAft>
                <a:spcPct val="0"/>
              </a:spcAft>
              <a:buClr>
                <a:srgbClr val="007000"/>
              </a:buClr>
              <a:buFont typeface="Monotype Sorts"/>
              <a:buChar char="å"/>
              <a:tabLst>
                <a:tab pos="504825" algn="l"/>
              </a:tabLst>
              <a:defRPr sz="1600">
                <a:solidFill>
                  <a:schemeClr val="tx1"/>
                </a:solidFill>
                <a:latin typeface="Tahoma" panose="020B0604030504040204" pitchFamily="34" charset="0"/>
                <a:cs typeface="Calibri" panose="020F0502020204030204" pitchFamily="34" charset="0"/>
              </a:defRPr>
            </a:lvl6pPr>
            <a:lvl7pPr marL="2971800" indent="-228600" defTabSz="958850" eaLnBrk="0" fontAlgn="base" hangingPunct="0">
              <a:lnSpc>
                <a:spcPct val="90000"/>
              </a:lnSpc>
              <a:spcBef>
                <a:spcPct val="20000"/>
              </a:spcBef>
              <a:spcAft>
                <a:spcPct val="0"/>
              </a:spcAft>
              <a:buClr>
                <a:srgbClr val="007000"/>
              </a:buClr>
              <a:buFont typeface="Monotype Sorts"/>
              <a:buChar char="å"/>
              <a:tabLst>
                <a:tab pos="504825" algn="l"/>
              </a:tabLst>
              <a:defRPr sz="1600">
                <a:solidFill>
                  <a:schemeClr val="tx1"/>
                </a:solidFill>
                <a:latin typeface="Tahoma" panose="020B0604030504040204" pitchFamily="34" charset="0"/>
                <a:cs typeface="Calibri" panose="020F0502020204030204" pitchFamily="34" charset="0"/>
              </a:defRPr>
            </a:lvl7pPr>
            <a:lvl8pPr marL="3429000" indent="-228600" defTabSz="958850" eaLnBrk="0" fontAlgn="base" hangingPunct="0">
              <a:lnSpc>
                <a:spcPct val="90000"/>
              </a:lnSpc>
              <a:spcBef>
                <a:spcPct val="20000"/>
              </a:spcBef>
              <a:spcAft>
                <a:spcPct val="0"/>
              </a:spcAft>
              <a:buClr>
                <a:srgbClr val="007000"/>
              </a:buClr>
              <a:buFont typeface="Monotype Sorts"/>
              <a:buChar char="å"/>
              <a:tabLst>
                <a:tab pos="504825" algn="l"/>
              </a:tabLst>
              <a:defRPr sz="1600">
                <a:solidFill>
                  <a:schemeClr val="tx1"/>
                </a:solidFill>
                <a:latin typeface="Tahoma" panose="020B0604030504040204" pitchFamily="34" charset="0"/>
                <a:cs typeface="Calibri" panose="020F0502020204030204" pitchFamily="34" charset="0"/>
              </a:defRPr>
            </a:lvl8pPr>
            <a:lvl9pPr marL="3886200" indent="-228600" defTabSz="958850" eaLnBrk="0" fontAlgn="base" hangingPunct="0">
              <a:lnSpc>
                <a:spcPct val="90000"/>
              </a:lnSpc>
              <a:spcBef>
                <a:spcPct val="20000"/>
              </a:spcBef>
              <a:spcAft>
                <a:spcPct val="0"/>
              </a:spcAft>
              <a:buClr>
                <a:srgbClr val="007000"/>
              </a:buClr>
              <a:buFont typeface="Monotype Sorts"/>
              <a:buChar char="å"/>
              <a:tabLst>
                <a:tab pos="504825" algn="l"/>
              </a:tabLst>
              <a:defRPr sz="1600">
                <a:solidFill>
                  <a:schemeClr val="tx1"/>
                </a:solidFill>
                <a:latin typeface="Tahoma" panose="020B0604030504040204" pitchFamily="34" charset="0"/>
                <a:cs typeface="Calibri" panose="020F0502020204030204" pitchFamily="34" charset="0"/>
              </a:defRPr>
            </a:lvl9pPr>
          </a:lstStyle>
          <a:p>
            <a:pPr eaLnBrk="1" hangingPunct="1">
              <a:lnSpc>
                <a:spcPct val="100000"/>
              </a:lnSpc>
              <a:spcBef>
                <a:spcPct val="0"/>
              </a:spcBef>
              <a:buClr>
                <a:srgbClr val="050087"/>
              </a:buClr>
              <a:buSzTx/>
              <a:buFont typeface="Wingdings" panose="05000000000000000000" pitchFamily="2" charset="2"/>
              <a:buNone/>
              <a:defRPr/>
            </a:pPr>
            <a:r>
              <a:rPr lang="fr-CA" altLang="fr-FR" sz="3692" b="1" dirty="0"/>
              <a:t>Les comportements à promouvoir en </a:t>
            </a:r>
            <a:r>
              <a:rPr lang="fr-CA" altLang="fr-FR" sz="3692" b="1" dirty="0" smtClean="0"/>
              <a:t>équipe</a:t>
            </a:r>
            <a:endParaRPr lang="fr-CA" altLang="fr-FR" sz="3692" b="1" dirty="0"/>
          </a:p>
        </p:txBody>
      </p:sp>
      <p:sp>
        <p:nvSpPr>
          <p:cNvPr id="41988" name="Rectangle 4">
            <a:extLst>
              <a:ext uri="{FF2B5EF4-FFF2-40B4-BE49-F238E27FC236}">
                <a16:creationId xmlns:a16="http://schemas.microsoft.com/office/drawing/2014/main" id="{021958D5-A54C-4F1E-BDFF-AA35BC7E46C0}"/>
              </a:ext>
            </a:extLst>
          </p:cNvPr>
          <p:cNvSpPr>
            <a:spLocks noChangeArrowheads="1"/>
          </p:cNvSpPr>
          <p:nvPr/>
        </p:nvSpPr>
        <p:spPr bwMode="auto">
          <a:xfrm>
            <a:off x="1616076" y="255589"/>
            <a:ext cx="90519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nchor="b"/>
          <a:lstStyle>
            <a:lvl1pPr algn="l">
              <a:lnSpc>
                <a:spcPct val="90000"/>
              </a:lnSpc>
              <a:spcBef>
                <a:spcPct val="20000"/>
              </a:spcBef>
              <a:buClr>
                <a:schemeClr val="tx1"/>
              </a:buClr>
              <a:buSzPct val="80000"/>
              <a:buFont typeface="Wingdings" panose="05000000000000000000" pitchFamily="2" charset="2"/>
              <a:buChar char="u"/>
              <a:defRPr sz="2800">
                <a:solidFill>
                  <a:schemeClr val="tx1"/>
                </a:solidFill>
                <a:latin typeface="Calibri" panose="020F0502020204030204" pitchFamily="34" charset="0"/>
                <a:cs typeface="Calibri" panose="020F0502020204030204" pitchFamily="34" charset="0"/>
              </a:defRPr>
            </a:lvl1pPr>
            <a:lvl2pPr marL="742950" indent="-285750" algn="l">
              <a:lnSpc>
                <a:spcPct val="90000"/>
              </a:lnSpc>
              <a:spcBef>
                <a:spcPct val="20000"/>
              </a:spcBef>
              <a:buClr>
                <a:srgbClr val="050087"/>
              </a:buClr>
              <a:buChar char="•"/>
              <a:defRPr sz="2400">
                <a:solidFill>
                  <a:schemeClr val="tx1"/>
                </a:solidFill>
                <a:latin typeface="Calibri" panose="020F0502020204030204" pitchFamily="34" charset="0"/>
                <a:cs typeface="Calibri" panose="020F0502020204030204" pitchFamily="34" charset="0"/>
              </a:defRPr>
            </a:lvl2pPr>
            <a:lvl3pPr marL="1143000" indent="-228600" algn="l">
              <a:lnSpc>
                <a:spcPct val="90000"/>
              </a:lnSpc>
              <a:spcBef>
                <a:spcPct val="20000"/>
              </a:spcBef>
              <a:buClr>
                <a:srgbClr val="050087"/>
              </a:buClr>
              <a:buFont typeface="Marlett" pitchFamily="2" charset="2"/>
              <a:buChar char="q"/>
              <a:defRPr sz="2800">
                <a:solidFill>
                  <a:schemeClr val="tx1"/>
                </a:solidFill>
                <a:latin typeface="Calibri" panose="020F0502020204030204" pitchFamily="34" charset="0"/>
                <a:cs typeface="Calibri" panose="020F0502020204030204" pitchFamily="34" charset="0"/>
              </a:defRPr>
            </a:lvl3pPr>
            <a:lvl4pPr marL="1600200" indent="-228600" algn="l">
              <a:lnSpc>
                <a:spcPct val="90000"/>
              </a:lnSpc>
              <a:spcBef>
                <a:spcPct val="20000"/>
              </a:spcBef>
              <a:buClr>
                <a:srgbClr val="0000FF"/>
              </a:buClr>
              <a:buFont typeface="Marlett" pitchFamily="2" charset="2"/>
              <a:buChar char="q"/>
              <a:defRPr sz="2400">
                <a:solidFill>
                  <a:schemeClr val="tx1"/>
                </a:solidFill>
                <a:latin typeface="Calibri" panose="020F0502020204030204" pitchFamily="34" charset="0"/>
                <a:cs typeface="Calibri" panose="020F0502020204030204" pitchFamily="34" charset="0"/>
              </a:defRPr>
            </a:lvl4pPr>
            <a:lvl5pPr marL="2057400" indent="-228600" algn="l">
              <a:lnSpc>
                <a:spcPct val="90000"/>
              </a:lnSpc>
              <a:spcBef>
                <a:spcPct val="20000"/>
              </a:spcBef>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5pPr>
            <a:lvl6pPr marL="25146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6pPr>
            <a:lvl7pPr marL="29718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7pPr>
            <a:lvl8pPr marL="34290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8pPr>
            <a:lvl9pPr marL="3886200" indent="-228600" eaLnBrk="0" fontAlgn="base" hangingPunct="0">
              <a:lnSpc>
                <a:spcPct val="90000"/>
              </a:lnSpc>
              <a:spcBef>
                <a:spcPct val="20000"/>
              </a:spcBef>
              <a:spcAft>
                <a:spcPct val="0"/>
              </a:spcAft>
              <a:buClr>
                <a:srgbClr val="007000"/>
              </a:buClr>
              <a:buFont typeface="Monotype Sorts"/>
              <a:buChar char="å"/>
              <a:defRPr sz="1600">
                <a:solidFill>
                  <a:schemeClr val="tx1"/>
                </a:solidFill>
                <a:latin typeface="Tahoma" panose="020B0604030504040204" pitchFamily="34" charset="0"/>
                <a:cs typeface="Calibri" panose="020F0502020204030204" pitchFamily="34" charset="0"/>
              </a:defRPr>
            </a:lvl9pPr>
          </a:lstStyle>
          <a:p>
            <a:pPr eaLnBrk="1" hangingPunct="1">
              <a:lnSpc>
                <a:spcPct val="80000"/>
              </a:lnSpc>
              <a:spcBef>
                <a:spcPct val="0"/>
              </a:spcBef>
              <a:buClrTx/>
              <a:buSzTx/>
              <a:buFontTx/>
              <a:buNone/>
              <a:defRPr/>
            </a:pPr>
            <a:r>
              <a:rPr lang="fr-CA" altLang="fr-FR" sz="2585" b="1" dirty="0"/>
              <a:t>Les intérêts, les comportements et les bénéfices intangibles</a:t>
            </a:r>
          </a:p>
        </p:txBody>
      </p:sp>
      <p:sp>
        <p:nvSpPr>
          <p:cNvPr id="3" name="Non égal 2"/>
          <p:cNvSpPr/>
          <p:nvPr/>
        </p:nvSpPr>
        <p:spPr bwMode="auto">
          <a:xfrm>
            <a:off x="6740015" y="3347883"/>
            <a:ext cx="840658" cy="383459"/>
          </a:xfrm>
          <a:prstGeom prst="mathNotEqual">
            <a:avLst/>
          </a:prstGeom>
          <a:solidFill>
            <a:schemeClr val="accent1"/>
          </a:solidFill>
          <a:ln w="9525" cap="flat" cmpd="sng" algn="ctr">
            <a:solidFill>
              <a:srgbClr val="0067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fr-FR" sz="2800" b="0" i="0" u="none" strike="noStrike" cap="none" normalizeH="0" baseline="0" smtClean="0">
              <a:ln>
                <a:noFill/>
              </a:ln>
              <a:solidFill>
                <a:schemeClr val="tx1"/>
              </a:solidFill>
              <a:effectLst/>
              <a:latin typeface="Verdana" pitchFamily="34" charset="0"/>
            </a:endParaRPr>
          </a:p>
        </p:txBody>
      </p:sp>
      <p:pic>
        <p:nvPicPr>
          <p:cNvPr id="4" name="Image 3"/>
          <p:cNvPicPr>
            <a:picLocks noChangeAspect="1"/>
          </p:cNvPicPr>
          <p:nvPr/>
        </p:nvPicPr>
        <p:blipFill>
          <a:blip r:embed="rId5"/>
          <a:stretch>
            <a:fillRect/>
          </a:stretch>
        </p:blipFill>
        <p:spPr>
          <a:xfrm>
            <a:off x="6796619" y="3785204"/>
            <a:ext cx="634039" cy="408467"/>
          </a:xfrm>
          <a:prstGeom prst="rect">
            <a:avLst/>
          </a:prstGeom>
        </p:spPr>
      </p:pic>
      <p:sp>
        <p:nvSpPr>
          <p:cNvPr id="8" name="Non égal 7"/>
          <p:cNvSpPr/>
          <p:nvPr/>
        </p:nvSpPr>
        <p:spPr bwMode="auto">
          <a:xfrm>
            <a:off x="6685937" y="4488425"/>
            <a:ext cx="840658" cy="383459"/>
          </a:xfrm>
          <a:prstGeom prst="mathNotEqual">
            <a:avLst/>
          </a:prstGeom>
          <a:solidFill>
            <a:schemeClr val="accent1"/>
          </a:solidFill>
          <a:ln w="9525" cap="flat" cmpd="sng" algn="ctr">
            <a:solidFill>
              <a:srgbClr val="0067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fr-FR" sz="2800" b="0" i="0" u="none" strike="noStrike" cap="none" normalizeH="0" baseline="0" smtClean="0">
              <a:ln>
                <a:noFill/>
              </a:ln>
              <a:solidFill>
                <a:schemeClr val="tx1"/>
              </a:solidFill>
              <a:effectLst/>
              <a:latin typeface="Verdana" pitchFamily="34" charset="0"/>
            </a:endParaRPr>
          </a:p>
        </p:txBody>
      </p:sp>
      <p:sp>
        <p:nvSpPr>
          <p:cNvPr id="9" name="Non égal 8"/>
          <p:cNvSpPr/>
          <p:nvPr/>
        </p:nvSpPr>
        <p:spPr bwMode="auto">
          <a:xfrm>
            <a:off x="6661357" y="4124631"/>
            <a:ext cx="840658" cy="383459"/>
          </a:xfrm>
          <a:prstGeom prst="mathNotEqual">
            <a:avLst/>
          </a:prstGeom>
          <a:solidFill>
            <a:schemeClr val="accent1"/>
          </a:solidFill>
          <a:ln w="9525" cap="flat" cmpd="sng" algn="ctr">
            <a:solidFill>
              <a:srgbClr val="0067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fr-FR" sz="2800" b="0" i="0" u="none" strike="noStrike" cap="none" normalizeH="0" baseline="0" smtClean="0">
              <a:ln>
                <a:noFill/>
              </a:ln>
              <a:solidFill>
                <a:schemeClr val="tx1"/>
              </a:solidFill>
              <a:effectLst/>
              <a:latin typeface="Verdana" pitchFamily="34" charset="0"/>
            </a:endParaRPr>
          </a:p>
        </p:txBody>
      </p:sp>
      <p:pic>
        <p:nvPicPr>
          <p:cNvPr id="5" name="Image 4"/>
          <p:cNvPicPr>
            <a:picLocks noChangeAspect="1"/>
          </p:cNvPicPr>
          <p:nvPr/>
        </p:nvPicPr>
        <p:blipFill>
          <a:blip r:embed="rId5"/>
          <a:stretch>
            <a:fillRect/>
          </a:stretch>
        </p:blipFill>
        <p:spPr>
          <a:xfrm>
            <a:off x="6796619" y="5245295"/>
            <a:ext cx="634039" cy="408467"/>
          </a:xfrm>
          <a:prstGeom prst="rect">
            <a:avLst/>
          </a:prstGeom>
        </p:spPr>
      </p:pic>
      <p:pic>
        <p:nvPicPr>
          <p:cNvPr id="6" name="Image 5"/>
          <p:cNvPicPr>
            <a:picLocks noChangeAspect="1"/>
          </p:cNvPicPr>
          <p:nvPr/>
        </p:nvPicPr>
        <p:blipFill>
          <a:blip r:embed="rId5"/>
          <a:stretch>
            <a:fillRect/>
          </a:stretch>
        </p:blipFill>
        <p:spPr>
          <a:xfrm>
            <a:off x="6801535" y="4852004"/>
            <a:ext cx="634039" cy="408467"/>
          </a:xfrm>
          <a:prstGeom prst="rect">
            <a:avLst/>
          </a:prstGeom>
        </p:spPr>
      </p:pic>
    </p:spTree>
    <p:extLst>
      <p:ext uri="{BB962C8B-B14F-4D97-AF65-F5344CB8AC3E}">
        <p14:creationId xmlns:p14="http://schemas.microsoft.com/office/powerpoint/2010/main" val="24689130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additive="base">
                                        <p:cTn id="7" dur="500" fill="hold"/>
                                        <p:tgtEl>
                                          <p:spTgt spid="491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4">
                                            <p:txEl>
                                              <p:pRg st="1" end="1"/>
                                            </p:txEl>
                                          </p:spTgt>
                                        </p:tgtEl>
                                        <p:attrNameLst>
                                          <p:attrName>style.visibility</p:attrName>
                                        </p:attrNameLst>
                                      </p:cBhvr>
                                      <p:to>
                                        <p:strVal val="visible"/>
                                      </p:to>
                                    </p:set>
                                    <p:anim calcmode="lin" valueType="num">
                                      <p:cBhvr additive="base">
                                        <p:cTn id="13" dur="5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4">
                                            <p:txEl>
                                              <p:pRg st="2" end="2"/>
                                            </p:txEl>
                                          </p:spTgt>
                                        </p:tgtEl>
                                        <p:attrNameLst>
                                          <p:attrName>style.visibility</p:attrName>
                                        </p:attrNameLst>
                                      </p:cBhvr>
                                      <p:to>
                                        <p:strVal val="visible"/>
                                      </p:to>
                                    </p:set>
                                    <p:anim calcmode="lin" valueType="num">
                                      <p:cBhvr additive="base">
                                        <p:cTn id="19"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9154">
                                            <p:txEl>
                                              <p:pRg st="3" end="3"/>
                                            </p:txEl>
                                          </p:spTgt>
                                        </p:tgtEl>
                                        <p:attrNameLst>
                                          <p:attrName>style.visibility</p:attrName>
                                        </p:attrNameLst>
                                      </p:cBhvr>
                                      <p:to>
                                        <p:strVal val="visible"/>
                                      </p:to>
                                    </p:set>
                                    <p:anim calcmode="lin" valueType="num">
                                      <p:cBhvr additive="base">
                                        <p:cTn id="25" dur="500" fill="hold"/>
                                        <p:tgtEl>
                                          <p:spTgt spid="491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9154">
                                            <p:txEl>
                                              <p:pRg st="4" end="4"/>
                                            </p:txEl>
                                          </p:spTgt>
                                        </p:tgtEl>
                                        <p:attrNameLst>
                                          <p:attrName>style.visibility</p:attrName>
                                        </p:attrNameLst>
                                      </p:cBhvr>
                                      <p:to>
                                        <p:strVal val="visible"/>
                                      </p:to>
                                    </p:set>
                                    <p:anim calcmode="lin" valueType="num">
                                      <p:cBhvr additive="base">
                                        <p:cTn id="31" dur="500" fill="hold"/>
                                        <p:tgtEl>
                                          <p:spTgt spid="491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9154">
                                            <p:txEl>
                                              <p:pRg st="5" end="5"/>
                                            </p:txEl>
                                          </p:spTgt>
                                        </p:tgtEl>
                                        <p:attrNameLst>
                                          <p:attrName>style.visibility</p:attrName>
                                        </p:attrNameLst>
                                      </p:cBhvr>
                                      <p:to>
                                        <p:strVal val="visible"/>
                                      </p:to>
                                    </p:set>
                                    <p:anim calcmode="lin" valueType="num">
                                      <p:cBhvr additive="base">
                                        <p:cTn id="37" dur="500" fill="hold"/>
                                        <p:tgtEl>
                                          <p:spTgt spid="491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9154">
                                            <p:txEl>
                                              <p:pRg st="6" end="6"/>
                                            </p:txEl>
                                          </p:spTgt>
                                        </p:tgtEl>
                                        <p:attrNameLst>
                                          <p:attrName>style.visibility</p:attrName>
                                        </p:attrNameLst>
                                      </p:cBhvr>
                                      <p:to>
                                        <p:strVal val="visible"/>
                                      </p:to>
                                    </p:set>
                                    <p:anim calcmode="lin" valueType="num">
                                      <p:cBhvr additive="base">
                                        <p:cTn id="43" dur="500" fill="hold"/>
                                        <p:tgtEl>
                                          <p:spTgt spid="4915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91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9154">
                                            <p:txEl>
                                              <p:pRg st="7" end="7"/>
                                            </p:txEl>
                                          </p:spTgt>
                                        </p:tgtEl>
                                        <p:attrNameLst>
                                          <p:attrName>style.visibility</p:attrName>
                                        </p:attrNameLst>
                                      </p:cBhvr>
                                      <p:to>
                                        <p:strVal val="visible"/>
                                      </p:to>
                                    </p:set>
                                    <p:anim calcmode="lin" valueType="num">
                                      <p:cBhvr additive="base">
                                        <p:cTn id="49" dur="500" fill="hold"/>
                                        <p:tgtEl>
                                          <p:spTgt spid="4915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915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9154">
                                            <p:txEl>
                                              <p:pRg st="8" end="8"/>
                                            </p:txEl>
                                          </p:spTgt>
                                        </p:tgtEl>
                                        <p:attrNameLst>
                                          <p:attrName>style.visibility</p:attrName>
                                        </p:attrNameLst>
                                      </p:cBhvr>
                                      <p:to>
                                        <p:strVal val="visible"/>
                                      </p:to>
                                    </p:set>
                                    <p:anim calcmode="lin" valueType="num">
                                      <p:cBhvr additive="base">
                                        <p:cTn id="55" dur="500" fill="hold"/>
                                        <p:tgtEl>
                                          <p:spTgt spid="4915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915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09562" y="966787"/>
            <a:ext cx="11572875" cy="4924425"/>
          </a:xfrm>
          <a:prstGeom prst="rect">
            <a:avLst/>
          </a:prstGeom>
        </p:spPr>
      </p:pic>
    </p:spTree>
    <p:extLst>
      <p:ext uri="{BB962C8B-B14F-4D97-AF65-F5344CB8AC3E}">
        <p14:creationId xmlns:p14="http://schemas.microsoft.com/office/powerpoint/2010/main" val="232108947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2374232" y="2887579"/>
            <a:ext cx="7620000" cy="584775"/>
          </a:xfrm>
          <a:prstGeom prst="rect">
            <a:avLst/>
          </a:prstGeom>
          <a:noFill/>
        </p:spPr>
        <p:txBody>
          <a:bodyPr wrap="square" rtlCol="0">
            <a:spAutoFit/>
          </a:bodyPr>
          <a:lstStyle/>
          <a:p>
            <a:r>
              <a:rPr lang="fr-FR" sz="3200" dirty="0" smtClean="0"/>
              <a:t>Passons aux fondements de l’équipe</a:t>
            </a:r>
            <a:endParaRPr lang="fr-FR" sz="3200" dirty="0"/>
          </a:p>
        </p:txBody>
      </p:sp>
    </p:spTree>
    <p:extLst>
      <p:ext uri="{BB962C8B-B14F-4D97-AF65-F5344CB8AC3E}">
        <p14:creationId xmlns:p14="http://schemas.microsoft.com/office/powerpoint/2010/main" val="274527122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FONDEMENTS DE L’ÉQUIPE</a:t>
            </a:r>
            <a:endParaRPr lang="fr-FR" dirty="0"/>
          </a:p>
        </p:txBody>
      </p:sp>
    </p:spTree>
    <p:extLst>
      <p:ext uri="{BB962C8B-B14F-4D97-AF65-F5344CB8AC3E}">
        <p14:creationId xmlns:p14="http://schemas.microsoft.com/office/powerpoint/2010/main" val="1001784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25210" y="554334"/>
            <a:ext cx="7819503" cy="5079550"/>
          </a:xfrm>
          <a:prstGeom prst="rect">
            <a:avLst/>
          </a:prstGeom>
        </p:spPr>
      </p:pic>
    </p:spTree>
    <p:extLst>
      <p:ext uri="{BB962C8B-B14F-4D97-AF65-F5344CB8AC3E}">
        <p14:creationId xmlns:p14="http://schemas.microsoft.com/office/powerpoint/2010/main" val="7422666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 un groupe d’équipiers,</a:t>
            </a:r>
          </a:p>
          <a:p>
            <a:r>
              <a:rPr lang="fr-FR" dirty="0" smtClean="0"/>
              <a:t>– un chef (pilote, manager, responsable),</a:t>
            </a:r>
          </a:p>
          <a:p>
            <a:r>
              <a:rPr lang="fr-FR" dirty="0" smtClean="0"/>
              <a:t>– un objectif,</a:t>
            </a:r>
          </a:p>
          <a:p>
            <a:r>
              <a:rPr lang="fr-FR" dirty="0" smtClean="0"/>
              <a:t>– des pratiques d’action concertée.</a:t>
            </a:r>
            <a:endParaRPr lang="fr-FR" dirty="0"/>
          </a:p>
        </p:txBody>
      </p:sp>
    </p:spTree>
    <p:extLst>
      <p:ext uri="{BB962C8B-B14F-4D97-AF65-F5344CB8AC3E}">
        <p14:creationId xmlns:p14="http://schemas.microsoft.com/office/powerpoint/2010/main" val="19844623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1.1. Un organisme vivant</a:t>
            </a:r>
            <a:endParaRPr lang="fr-FR" dirty="0"/>
          </a:p>
        </p:txBody>
      </p:sp>
      <p:sp>
        <p:nvSpPr>
          <p:cNvPr id="3" name="Espace réservé du contenu 2"/>
          <p:cNvSpPr>
            <a:spLocks noGrp="1"/>
          </p:cNvSpPr>
          <p:nvPr>
            <p:ph idx="1"/>
          </p:nvPr>
        </p:nvSpPr>
        <p:spPr/>
        <p:txBody>
          <a:bodyPr/>
          <a:lstStyle/>
          <a:p>
            <a:pPr marL="0" indent="0">
              <a:buNone/>
            </a:pPr>
            <a:r>
              <a:rPr lang="fr-FR" dirty="0" smtClean="0"/>
              <a:t>Les éléments constitutifs de la </a:t>
            </a:r>
            <a:r>
              <a:rPr lang="fr-FR" b="1" dirty="0" smtClean="0"/>
              <a:t>motivation humaine</a:t>
            </a:r>
            <a:r>
              <a:rPr lang="fr-FR" dirty="0" smtClean="0"/>
              <a:t>.</a:t>
            </a:r>
          </a:p>
          <a:p>
            <a:pPr marL="0" indent="0">
              <a:buNone/>
            </a:pPr>
            <a:endParaRPr lang="fr-FR" dirty="0" smtClean="0"/>
          </a:p>
          <a:p>
            <a:pPr>
              <a:buFont typeface="Wingdings" panose="05000000000000000000" pitchFamily="2" charset="2"/>
              <a:buChar char="Ø"/>
            </a:pPr>
            <a:r>
              <a:rPr lang="fr-FR" dirty="0" smtClean="0"/>
              <a:t>L’équipe utilise absolument et à la fois l’ensemble des ressorts qui y</a:t>
            </a:r>
          </a:p>
          <a:p>
            <a:pPr marL="0" indent="0">
              <a:buNone/>
            </a:pPr>
            <a:r>
              <a:rPr lang="fr-FR" dirty="0" smtClean="0"/>
              <a:t>concourent : </a:t>
            </a:r>
          </a:p>
          <a:p>
            <a:pPr>
              <a:buFont typeface="Wingdings" panose="05000000000000000000" pitchFamily="2" charset="2"/>
              <a:buChar char="v"/>
            </a:pPr>
            <a:r>
              <a:rPr lang="fr-FR" dirty="0" smtClean="0">
                <a:solidFill>
                  <a:schemeClr val="accent2">
                    <a:lumMod val="75000"/>
                  </a:schemeClr>
                </a:solidFill>
              </a:rPr>
              <a:t> les besoins de sécurité, </a:t>
            </a:r>
          </a:p>
          <a:p>
            <a:pPr>
              <a:buFont typeface="Wingdings" panose="05000000000000000000" pitchFamily="2" charset="2"/>
              <a:buChar char="v"/>
            </a:pPr>
            <a:r>
              <a:rPr lang="fr-FR" dirty="0" smtClean="0">
                <a:solidFill>
                  <a:schemeClr val="accent2">
                    <a:lumMod val="75000"/>
                  </a:schemeClr>
                </a:solidFill>
              </a:rPr>
              <a:t> d’appartenance </a:t>
            </a:r>
          </a:p>
          <a:p>
            <a:pPr>
              <a:buFont typeface="Wingdings" panose="05000000000000000000" pitchFamily="2" charset="2"/>
              <a:buChar char="v"/>
            </a:pPr>
            <a:r>
              <a:rPr lang="fr-FR" dirty="0" smtClean="0">
                <a:solidFill>
                  <a:schemeClr val="accent2">
                    <a:lumMod val="75000"/>
                  </a:schemeClr>
                </a:solidFill>
              </a:rPr>
              <a:t> ou de reconnaissance</a:t>
            </a:r>
            <a:endParaRPr lang="fr-FR" dirty="0">
              <a:solidFill>
                <a:schemeClr val="accent2">
                  <a:lumMod val="75000"/>
                </a:schemeClr>
              </a:solidFill>
            </a:endParaRPr>
          </a:p>
        </p:txBody>
      </p:sp>
    </p:spTree>
    <p:extLst>
      <p:ext uri="{BB962C8B-B14F-4D97-AF65-F5344CB8AC3E}">
        <p14:creationId xmlns:p14="http://schemas.microsoft.com/office/powerpoint/2010/main" val="7250339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PES INTRO v1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ES INTRO v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ES INTRO v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S INTRO v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S INTRO v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S INTRO v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S INTRO v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S INTRO v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S INTRO v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PES INTRO v1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ES INTRO v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ES INTRO v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S INTRO v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S INTRO v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S INTRO v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S INTRO v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S INTRO v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S INTRO v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S INTRO v1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ES INTRO v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ES INTRO v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S INTRO v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S INTRO v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S INTRO v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S INTRO v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S INTRO v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S INTRO v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ES INTRO v1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ES INTRO v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ES INTRO v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S INTRO v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S INTRO v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S INTRO v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S INTRO v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S INTRO v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S INTRO v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ES INTRO v1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ES INTRO v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ES INTRO v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S INTRO v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S INTRO v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S INTRO v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S INTRO v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S INTRO v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S INTRO v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ES INTRO v1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ES INTRO v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ES INTRO v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S INTRO v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S INTRO v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S INTRO v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S INTRO v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S INTRO v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S INTRO v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ES INTRO v1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ES INTRO v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ES INTRO v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S INTRO v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S INTRO v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S INTRO v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S INTRO v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S INTRO v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S INTRO v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ES INTRO v1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ES INTRO v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ES INTRO v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S INTRO v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S INTRO v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S INTRO v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S INTRO v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S INTRO v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S INTRO v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ES INTRO v1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ES INTRO v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ES INTRO v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S INTRO v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S INTRO v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S INTRO v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S INTRO v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S INTRO v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S INTRO v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ES INTRO v1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ES INTRO v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679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ES INTRO v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S INTRO v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S INTRO v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S INTRO v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S INTRO v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S INTRO v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S INTRO v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12042</TotalTime>
  <Words>9075</Words>
  <Application>Microsoft Office PowerPoint</Application>
  <PresentationFormat>Grand écran</PresentationFormat>
  <Paragraphs>992</Paragraphs>
  <Slides>156</Slides>
  <Notes>34</Notes>
  <HiddenSlides>0</HiddenSlides>
  <MMClips>2</MMClips>
  <ScaleCrop>false</ScaleCrop>
  <HeadingPairs>
    <vt:vector size="6" baseType="variant">
      <vt:variant>
        <vt:lpstr>Polices utilisées</vt:lpstr>
      </vt:variant>
      <vt:variant>
        <vt:i4>13</vt:i4>
      </vt:variant>
      <vt:variant>
        <vt:lpstr>Thème</vt:lpstr>
      </vt:variant>
      <vt:variant>
        <vt:i4>12</vt:i4>
      </vt:variant>
      <vt:variant>
        <vt:lpstr>Titres des diapositives</vt:lpstr>
      </vt:variant>
      <vt:variant>
        <vt:i4>156</vt:i4>
      </vt:variant>
    </vt:vector>
  </HeadingPairs>
  <TitlesOfParts>
    <vt:vector size="181" baseType="lpstr">
      <vt:lpstr>Algerian</vt:lpstr>
      <vt:lpstr>Arial</vt:lpstr>
      <vt:lpstr>Barlow Condensed</vt:lpstr>
      <vt:lpstr>Calibri</vt:lpstr>
      <vt:lpstr>Calibri (Corps)</vt:lpstr>
      <vt:lpstr>Calibri Light</vt:lpstr>
      <vt:lpstr>GarmdITC BkCn BT</vt:lpstr>
      <vt:lpstr>Lucida Sans Unicode</vt:lpstr>
      <vt:lpstr>Marlett</vt:lpstr>
      <vt:lpstr>Monotype Sorts</vt:lpstr>
      <vt:lpstr>Tahoma</vt:lpstr>
      <vt:lpstr>Verdana</vt:lpstr>
      <vt:lpstr>Wingdings</vt:lpstr>
      <vt:lpstr>Thème Office</vt:lpstr>
      <vt:lpstr>PES INTRO v10</vt:lpstr>
      <vt:lpstr>1_PES INTRO v10</vt:lpstr>
      <vt:lpstr>2_PES INTRO v10</vt:lpstr>
      <vt:lpstr>3_PES INTRO v10</vt:lpstr>
      <vt:lpstr>4_PES INTRO v10</vt:lpstr>
      <vt:lpstr>5_PES INTRO v10</vt:lpstr>
      <vt:lpstr>6_PES INTRO v10</vt:lpstr>
      <vt:lpstr>7_PES INTRO v10</vt:lpstr>
      <vt:lpstr>8_PES INTRO v10</vt:lpstr>
      <vt:lpstr>9_PES INTRO v10</vt:lpstr>
      <vt:lpstr>2_Thème Office</vt:lpstr>
      <vt:lpstr>Le management Situationnel</vt:lpstr>
      <vt:lpstr>Sommaire</vt:lpstr>
      <vt:lpstr>A la mémoire de</vt:lpstr>
      <vt:lpstr>Rêvons un peu</vt:lpstr>
      <vt:lpstr>Présentation PowerPoint</vt:lpstr>
      <vt:lpstr>Rêvons un peu..</vt:lpstr>
      <vt:lpstr>Présentation PowerPoint</vt:lpstr>
      <vt:lpstr>Présentation PowerPoint</vt:lpstr>
      <vt:lpstr>Présentation PowerPoint</vt:lpstr>
      <vt:lpstr>Voyageons dans le temps,       Les modèles managériaux : </vt:lpstr>
      <vt:lpstr>La naissance: Le Taylorisme, Ce à quoi  vous avez échappé   </vt:lpstr>
      <vt:lpstr>Présentation PowerPoint</vt:lpstr>
      <vt:lpstr>Présentation PowerPoint</vt:lpstr>
      <vt:lpstr>Présentation PowerPoint</vt:lpstr>
      <vt:lpstr>Le taylorisme : le constat</vt:lpstr>
      <vt:lpstr>Présentation PowerPoint</vt:lpstr>
      <vt:lpstr>Présentation PowerPoint</vt:lpstr>
      <vt:lpstr>Présentation PowerPoint</vt:lpstr>
      <vt:lpstr>Présentation PowerPoint</vt:lpstr>
      <vt:lpstr>Le Fordisme</vt:lpstr>
      <vt:lpstr>Une stimulation des salariés, et des entrepreneurs</vt:lpstr>
      <vt:lpstr>Puis un changement de mentalité</vt:lpstr>
      <vt:lpstr>Le Lean Management</vt:lpstr>
      <vt:lpstr>Nouvelle dimension managériale</vt:lpstr>
      <vt:lpstr>Lean : dégraisser, alléger</vt:lpstr>
      <vt:lpstr>4  principes fondamentaux : </vt:lpstr>
      <vt:lpstr>Les outils, une approche différente</vt:lpstr>
      <vt:lpstr>Présentation PowerPoint</vt:lpstr>
      <vt:lpstr>Qu’est-ce que le management, le Manager?</vt:lpstr>
      <vt:lpstr>Parmi les obligations :</vt:lpstr>
      <vt:lpstr>  La présentation du management</vt:lpstr>
      <vt:lpstr>Le constat</vt:lpstr>
      <vt:lpstr>Les principaux styles de management : </vt:lpstr>
      <vt:lpstr>Le management directif (autoritaire)</vt:lpstr>
      <vt:lpstr>…le management directif</vt:lpstr>
      <vt:lpstr>…Le management directif</vt:lpstr>
      <vt:lpstr>…Le management directif</vt:lpstr>
      <vt:lpstr>Le management persuasif </vt:lpstr>
      <vt:lpstr>Le management persuasif… </vt:lpstr>
      <vt:lpstr>Le management persuasif… paternaliste</vt:lpstr>
      <vt:lpstr>Le management délégatif ou consultatif</vt:lpstr>
      <vt:lpstr>Le management délégatif ou consultatif</vt:lpstr>
      <vt:lpstr>Présentation PowerPoint</vt:lpstr>
      <vt:lpstr>Présentation PowerPoint</vt:lpstr>
      <vt:lpstr>Les limites du management délégatif </vt:lpstr>
      <vt:lpstr>Le management participatif</vt:lpstr>
      <vt:lpstr>Présentation PowerPoint</vt:lpstr>
      <vt:lpstr>Le management participatif</vt:lpstr>
      <vt:lpstr>Conclusion intermédiaire </vt:lpstr>
      <vt:lpstr>Présentation PowerPoint</vt:lpstr>
      <vt:lpstr>Présentation PowerPoint</vt:lpstr>
      <vt:lpstr>Qu’est devenu le manager ?</vt:lpstr>
      <vt:lpstr>Présentation PowerPoint</vt:lpstr>
      <vt:lpstr>Prêts à devenir leader ship?</vt:lpstr>
      <vt:lpstr>Comment?</vt:lpstr>
      <vt:lpstr>Un objectif…le même horizon pour tous!</vt:lpstr>
      <vt:lpstr>Mon modèle : Pilote</vt:lpstr>
      <vt:lpstr>LA Motivation</vt:lpstr>
      <vt:lpstr>Motivation, intérêt?</vt:lpstr>
      <vt:lpstr>Présentation PowerPoint</vt:lpstr>
      <vt:lpstr>La philosophie Agile</vt:lpstr>
      <vt:lpstr>Valeurs, techniques et principes de la (Transform)Agilité</vt:lpstr>
      <vt:lpstr>Donc l’agilité pourquoi ? </vt:lpstr>
      <vt:lpstr>Présentation PowerPoint</vt:lpstr>
      <vt:lpstr>VICA</vt:lpstr>
      <vt:lpstr>Présentation PowerPoint</vt:lpstr>
      <vt:lpstr>L’agilité, pourquoi?</vt:lpstr>
      <vt:lpstr>En action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Tableau de bord «Agile» (valeur acquise – earned value)</vt:lpstr>
      <vt:lpstr>Présentation PowerPoint</vt:lpstr>
      <vt:lpstr>Tableau de bord «Agile» (SDP ou StoryBoard)</vt:lpstr>
      <vt:lpstr>Présentation PowerPoint</vt:lpstr>
      <vt:lpstr>Tableau de bord «Agile» (SDP ou StoryBoard)</vt:lpstr>
      <vt:lpstr>Tableau de bord «Agile» («Radar» pour tangibles et intangibles)</vt:lpstr>
      <vt:lpstr>Valeurs, techniques et principes de la (Transform)Agilité</vt:lpstr>
      <vt:lpstr>Présentation PowerPoint</vt:lpstr>
      <vt:lpstr>Un dernier point : </vt:lpstr>
      <vt:lpstr>La réussite d'un projet agile pour un Manager ? </vt:lpstr>
      <vt:lpstr>Présentation PowerPoint</vt:lpstr>
      <vt:lpstr>Présentation PowerPoint</vt:lpstr>
      <vt:lpstr>Le rêve agile, SCRUM </vt:lpstr>
      <vt:lpstr>Présentation PowerPoint</vt:lpstr>
      <vt:lpstr>Présentation PowerPoint</vt:lpstr>
      <vt:lpstr>Présentation PowerPoint</vt:lpstr>
      <vt:lpstr>LES FONDEMENTS DE L’ÉQUIPE</vt:lpstr>
      <vt:lpstr>Présentation PowerPoint</vt:lpstr>
      <vt:lpstr>Présentation PowerPoint</vt:lpstr>
      <vt:lpstr>1.1. Un organisme vivant</vt:lpstr>
      <vt:lpstr>Un état de « sur motivation »</vt:lpstr>
      <vt:lpstr>1.2. Une organisation conçue pour répondre aux aléas</vt:lpstr>
      <vt:lpstr>1.3. Les avantages dynamiques de l’équipe</vt:lpstr>
      <vt:lpstr>1.4. La satisfaction personnelle de l’équipier</vt:lpstr>
      <vt:lpstr>1.5. L’équipier stimulé par ses pairs</vt:lpstr>
      <vt:lpstr>2 Les composants de l’équipe </vt:lpstr>
      <vt:lpstr>Présentation PowerPoint</vt:lpstr>
      <vt:lpstr>2.1 Les relations entre les composants de l’équipe </vt:lpstr>
      <vt:lpstr>3. Les principes d’équipe </vt:lpstr>
      <vt:lpstr>4. Les fondements dynamiques</vt:lpstr>
      <vt:lpstr>4.2. L’intérêt pour la tâche et l’intérêt pour le    groupe</vt:lpstr>
      <vt:lpstr>Présentation PowerPoint</vt:lpstr>
      <vt:lpstr>Présentation PowerPoint</vt:lpstr>
      <vt:lpstr>Comment être apte à gérer un monde  Volatile, Incertain, Complexe et Ambigu… ? </vt:lpstr>
      <vt:lpstr>Présentation PowerPoint</vt:lpstr>
      <vt:lpstr>Coopérer ou collaborer ?</vt:lpstr>
      <vt:lpstr>Coopérer ou collaborer?</vt:lpstr>
      <vt:lpstr>L’essentiel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Améliorer la communication dans l’équipe</vt:lpstr>
      <vt:lpstr>Savoir être agile, écouter et agir </vt:lpstr>
      <vt:lpstr>Merci de votre attention    Bonne journée</vt:lpstr>
      <vt:lpstr>Ces gens qui vous entourent… </vt:lpstr>
      <vt:lpstr>Vos collègues, votre équipe…</vt:lpstr>
      <vt:lpstr>Sachons les reconnaître</vt:lpstr>
      <vt:lpstr>Quels sont les comportements toxiques les plus communs?</vt:lpstr>
      <vt:lpstr>Vigilance et interrogation</vt:lpstr>
      <vt:lpstr>Pourquoi ?</vt:lpstr>
      <vt:lpstr>Prendre conscience</vt:lpstr>
      <vt:lpstr>Les techniques La technique de l'expiration de la tension.  </vt:lpstr>
      <vt:lpstr>Les techniques La technique de l'expiration de la tension.  </vt:lpstr>
      <vt:lpstr>Les techniques La technique du chasse-pensée. </vt:lpstr>
      <vt:lpstr>Les techniques La technique du désamorçage.  </vt:lpstr>
      <vt:lpstr>Les techniques La technique du fantasme.</vt:lpstr>
      <vt:lpstr>Les techniques La technique de l'interrogation calme. . </vt:lpstr>
      <vt:lpstr>Les techniques La technique de l'affrontement.  . </vt:lpstr>
      <vt:lpstr>Quelques caractéristiques concrètes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menteur</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chris.santanormandie@gmail.com</dc:creator>
  <cp:lastModifiedBy>chris.santanormandie@gmail.com</cp:lastModifiedBy>
  <cp:revision>260</cp:revision>
  <dcterms:created xsi:type="dcterms:W3CDTF">2020-10-15T13:26:57Z</dcterms:created>
  <dcterms:modified xsi:type="dcterms:W3CDTF">2020-11-18T09:02:22Z</dcterms:modified>
</cp:coreProperties>
</file>